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3"/>
  </p:notesMasterIdLst>
  <p:sldIdLst>
    <p:sldId id="397" r:id="rId3"/>
    <p:sldId id="839" r:id="rId4"/>
    <p:sldId id="902" r:id="rId5"/>
    <p:sldId id="794" r:id="rId6"/>
    <p:sldId id="944" r:id="rId7"/>
    <p:sldId id="968" r:id="rId8"/>
    <p:sldId id="1029" r:id="rId9"/>
    <p:sldId id="1024" r:id="rId10"/>
    <p:sldId id="969" r:id="rId11"/>
    <p:sldId id="924" r:id="rId12"/>
    <p:sldId id="1025" r:id="rId13"/>
    <p:sldId id="884" r:id="rId14"/>
    <p:sldId id="929" r:id="rId15"/>
    <p:sldId id="966" r:id="rId16"/>
    <p:sldId id="949" r:id="rId17"/>
    <p:sldId id="1010" r:id="rId18"/>
    <p:sldId id="950" r:id="rId19"/>
    <p:sldId id="952" r:id="rId20"/>
    <p:sldId id="970" r:id="rId21"/>
    <p:sldId id="951" r:id="rId22"/>
    <p:sldId id="971" r:id="rId23"/>
    <p:sldId id="962" r:id="rId24"/>
    <p:sldId id="1011" r:id="rId25"/>
    <p:sldId id="1012" r:id="rId26"/>
    <p:sldId id="1014" r:id="rId27"/>
    <p:sldId id="973" r:id="rId28"/>
    <p:sldId id="965" r:id="rId29"/>
    <p:sldId id="963" r:id="rId30"/>
    <p:sldId id="940" r:id="rId31"/>
    <p:sldId id="960" r:id="rId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8497B0"/>
    <a:srgbClr val="0070C0"/>
    <a:srgbClr val="F6D0D0"/>
    <a:srgbClr val="499ABE"/>
    <a:srgbClr val="74B2CD"/>
    <a:srgbClr val="B6DCD0"/>
    <a:srgbClr val="2A9595"/>
    <a:srgbClr val="48A5A5"/>
    <a:srgbClr val="8A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4" d="100"/>
          <a:sy n="104" d="100"/>
        </p:scale>
        <p:origin x="7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Kit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tr-TR" sz="1200"/>
              <a:t>SKDM Maliyetlerinin Aşamalı</a:t>
            </a:r>
            <a:r>
              <a:rPr lang="tr-TR" sz="1200" baseline="0"/>
              <a:t> Devreye Girişi</a:t>
            </a:r>
            <a:endParaRPr lang="tr-TR" sz="12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areaChart>
        <c:grouping val="stacked"/>
        <c:varyColors val="0"/>
        <c:ser>
          <c:idx val="0"/>
          <c:order val="0"/>
          <c:spPr>
            <a:solidFill>
              <a:schemeClr val="accent1">
                <a:alpha val="85000"/>
              </a:schemeClr>
            </a:solidFill>
            <a:ln>
              <a:noFill/>
            </a:ln>
            <a:effectLst>
              <a:innerShdw dist="12700" dir="16200000">
                <a:schemeClr val="lt1"/>
              </a:innerShdw>
            </a:effectLst>
          </c:spPr>
          <c:val>
            <c:numRef>
              <c:f>Sayfa1!$G$1:$G$9</c:f>
              <c:numCache>
                <c:formatCode>General</c:formatCode>
                <c:ptCount val="9"/>
                <c:pt idx="0">
                  <c:v>2.5</c:v>
                </c:pt>
                <c:pt idx="1">
                  <c:v>5</c:v>
                </c:pt>
                <c:pt idx="2">
                  <c:v>10</c:v>
                </c:pt>
                <c:pt idx="3">
                  <c:v>22.5</c:v>
                </c:pt>
                <c:pt idx="4">
                  <c:v>48.5</c:v>
                </c:pt>
                <c:pt idx="5">
                  <c:v>61</c:v>
                </c:pt>
                <c:pt idx="6">
                  <c:v>73.5</c:v>
                </c:pt>
                <c:pt idx="7">
                  <c:v>86</c:v>
                </c:pt>
                <c:pt idx="8">
                  <c:v>100</c:v>
                </c:pt>
              </c:numCache>
            </c:numRef>
          </c:val>
          <c:extLst>
            <c:ext xmlns:c15="http://schemas.microsoft.com/office/drawing/2012/chart" uri="{02D57815-91ED-43cb-92C2-25804820EDAC}">
              <c15:filteredCategoryTitle>
                <c15:cat>
                  <c:numRef>
                    <c:extLst>
                      <c:ext uri="{02D57815-91ED-43cb-92C2-25804820EDAC}">
                        <c15:formulaRef>
                          <c15:sqref>Sayfa1!$F$1:$F$9</c15:sqref>
                        </c15:formulaRef>
                      </c:ext>
                    </c:extLst>
                    <c:numCache>
                      <c:formatCode>General</c:formatCode>
                      <c:ptCount val="9"/>
                      <c:pt idx="0">
                        <c:v>2026</c:v>
                      </c:pt>
                      <c:pt idx="1">
                        <c:v>2027</c:v>
                      </c:pt>
                      <c:pt idx="2">
                        <c:v>2028</c:v>
                      </c:pt>
                      <c:pt idx="3">
                        <c:v>2029</c:v>
                      </c:pt>
                      <c:pt idx="4">
                        <c:v>2030</c:v>
                      </c:pt>
                      <c:pt idx="5">
                        <c:v>2031</c:v>
                      </c:pt>
                      <c:pt idx="6">
                        <c:v>2032</c:v>
                      </c:pt>
                      <c:pt idx="7">
                        <c:v>2033</c:v>
                      </c:pt>
                      <c:pt idx="8">
                        <c:v>2034</c:v>
                      </c:pt>
                    </c:numCache>
                  </c:numRef>
                </c15:cat>
              </c15:filteredCategoryTitle>
            </c:ext>
            <c:ext xmlns:c16="http://schemas.microsoft.com/office/drawing/2014/chart" uri="{C3380CC4-5D6E-409C-BE32-E72D297353CC}">
              <c16:uniqueId val="{00000000-E0D8-46D6-B3FA-E6D2122C2D53}"/>
            </c:ext>
          </c:extLst>
        </c:ser>
        <c:dLbls>
          <c:showLegendKey val="0"/>
          <c:showVal val="0"/>
          <c:showCatName val="0"/>
          <c:showSerName val="0"/>
          <c:showPercent val="0"/>
          <c:showBubbleSize val="0"/>
        </c:dLbls>
        <c:axId val="395551800"/>
        <c:axId val="395551472"/>
      </c:areaChart>
      <c:catAx>
        <c:axId val="3955518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tr-TR"/>
          </a:p>
        </c:txPr>
        <c:crossAx val="395551472"/>
        <c:crosses val="autoZero"/>
        <c:auto val="1"/>
        <c:lblAlgn val="ctr"/>
        <c:lblOffset val="100"/>
        <c:noMultiLvlLbl val="0"/>
      </c:catAx>
      <c:valAx>
        <c:axId val="395551472"/>
        <c:scaling>
          <c:orientation val="minMax"/>
          <c:max val="10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crossAx val="395551800"/>
        <c:crosses val="autoZero"/>
        <c:crossBetween val="midCat"/>
      </c:valAx>
      <c:spPr>
        <a:solidFill>
          <a:schemeClr val="accent3">
            <a:lumMod val="20000"/>
            <a:lumOff val="80000"/>
          </a:schemeClr>
        </a:solidFill>
        <a:ln>
          <a:noFill/>
        </a:ln>
        <a:effectLst/>
      </c:spPr>
    </c:plotArea>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65000"/>
        <a:lumOff val="35000"/>
      </a:schemeClr>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7.xml.rels><?xml version="1.0" encoding="UTF-8" standalone="yes"?>
<Relationships xmlns="http://schemas.openxmlformats.org/package/2006/relationships"><Relationship Id="rId1" Type="http://schemas.openxmlformats.org/officeDocument/2006/relationships/hyperlink" Target="https://publications.jrc.ec.europa.eu/repository/bitstream/JRC134682/JRC134682_01.pdf"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s://taxation-customs.ec.europa.eu/carbon-border-adjustment-mechanism_en"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publications.jrc.ec.europa.eu/repository/bitstream/JRC134682/JRC134682_01.pdf"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taxation-customs.ec.europa.eu/carbon-border-adjustment-mechanism_e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62A88-D842-45B6-A472-16F3AC0561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4B8427ED-B4B9-4535-ADAF-8D61F550BEF8}">
      <dgm:prSet/>
      <dgm:spPr>
        <a:solidFill>
          <a:srgbClr val="1B2C57"/>
        </a:solidFill>
      </dgm:spPr>
      <dgm:t>
        <a:bodyPr/>
        <a:lstStyle/>
        <a:p>
          <a:r>
            <a:rPr lang="tr-TR" b="1" dirty="0">
              <a:solidFill>
                <a:srgbClr val="D7AD66"/>
              </a:solidFill>
              <a:latin typeface="Myriad Pro" panose="020B0503030403020204" charset="0"/>
            </a:rPr>
            <a:t>Mekanizma neyi getiriyor? </a:t>
          </a:r>
          <a:endParaRPr lang="tr-TR" dirty="0">
            <a:solidFill>
              <a:srgbClr val="D7AD66"/>
            </a:solidFill>
            <a:latin typeface="Myriad Pro" panose="020B0503030403020204" charset="0"/>
          </a:endParaRPr>
        </a:p>
      </dgm:t>
    </dgm:pt>
    <dgm:pt modelId="{B2E6FAF6-E57F-46F8-A51D-1674E46B1B23}" type="parTrans" cxnId="{1CBF0CBA-3FF7-4420-A3BC-C635920A065B}">
      <dgm:prSet/>
      <dgm:spPr/>
      <dgm:t>
        <a:bodyPr/>
        <a:lstStyle/>
        <a:p>
          <a:endParaRPr lang="tr-TR"/>
        </a:p>
      </dgm:t>
    </dgm:pt>
    <dgm:pt modelId="{2241672D-D793-49C7-990F-C0AB27854F31}" type="sibTrans" cxnId="{1CBF0CBA-3FF7-4420-A3BC-C635920A065B}">
      <dgm:prSet/>
      <dgm:spPr/>
      <dgm:t>
        <a:bodyPr/>
        <a:lstStyle/>
        <a:p>
          <a:endParaRPr lang="tr-TR"/>
        </a:p>
      </dgm:t>
    </dgm:pt>
    <dgm:pt modelId="{EC52B149-C94F-4174-A80B-43256A0A99B9}">
      <dgm:prSet/>
      <dgm:spPr/>
      <dgm:t>
        <a:bodyPr anchor="ctr"/>
        <a:lstStyle/>
        <a:p>
          <a:pPr>
            <a:spcBef>
              <a:spcPts val="600"/>
            </a:spcBef>
            <a:spcAft>
              <a:spcPts val="600"/>
            </a:spcAft>
          </a:pPr>
          <a:r>
            <a:rPr lang="tr-TR" b="1" dirty="0">
              <a:solidFill>
                <a:schemeClr val="accent1">
                  <a:lumMod val="75000"/>
                </a:schemeClr>
              </a:solidFill>
              <a:latin typeface="Myriad Pro" panose="020B0503030403020204" charset="0"/>
            </a:rPr>
            <a:t>AB’nin Emisyon Ticaret Sistemi (ETS) kapsamında AB üreticilerinin karşılaştığı karbon salımı maliyetlerinin, SKDM’ye tabi ürünlerin ithalatında da </a:t>
          </a:r>
          <a:r>
            <a:rPr lang="tr-TR" b="1" dirty="0">
              <a:solidFill>
                <a:srgbClr val="C00000"/>
              </a:solidFill>
              <a:latin typeface="Myriad Pro" panose="020B0503030403020204" charset="0"/>
            </a:rPr>
            <a:t>eşdeğer şekilde </a:t>
          </a:r>
          <a:r>
            <a:rPr lang="tr-TR" b="1" dirty="0">
              <a:solidFill>
                <a:schemeClr val="accent1">
                  <a:lumMod val="75000"/>
                </a:schemeClr>
              </a:solidFill>
              <a:latin typeface="Myriad Pro" panose="020B0503030403020204" charset="0"/>
            </a:rPr>
            <a:t>tahsil edilmesini</a:t>
          </a:r>
          <a:endParaRPr lang="tr-TR" dirty="0">
            <a:solidFill>
              <a:schemeClr val="accent1">
                <a:lumMod val="75000"/>
              </a:schemeClr>
            </a:solidFill>
            <a:latin typeface="Myriad Pro" panose="020B0503030403020204" charset="0"/>
          </a:endParaRPr>
        </a:p>
      </dgm:t>
    </dgm:pt>
    <dgm:pt modelId="{429FF12D-7FDA-4A4A-BFE6-19D022990460}" type="parTrans" cxnId="{0B022C93-7043-4758-B6C1-ACEBAC18BD0A}">
      <dgm:prSet/>
      <dgm:spPr/>
      <dgm:t>
        <a:bodyPr/>
        <a:lstStyle/>
        <a:p>
          <a:endParaRPr lang="tr-TR"/>
        </a:p>
      </dgm:t>
    </dgm:pt>
    <dgm:pt modelId="{602D64F2-8C5F-4635-BA7A-C3660DE2E69D}" type="sibTrans" cxnId="{0B022C93-7043-4758-B6C1-ACEBAC18BD0A}">
      <dgm:prSet/>
      <dgm:spPr/>
      <dgm:t>
        <a:bodyPr/>
        <a:lstStyle/>
        <a:p>
          <a:endParaRPr lang="tr-TR"/>
        </a:p>
      </dgm:t>
    </dgm:pt>
    <dgm:pt modelId="{0A134382-02C1-4E5B-AA42-FEA0586C7843}">
      <dgm:prSet custT="1"/>
      <dgm:spPr>
        <a:solidFill>
          <a:srgbClr val="1B2C57"/>
        </a:soli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68580" numCol="1" spcCol="1270" anchor="ctr" anchorCtr="0"/>
        <a:lstStyle/>
        <a:p>
          <a:r>
            <a:rPr lang="tr-TR" sz="1800" b="1" kern="1200" dirty="0">
              <a:solidFill>
                <a:srgbClr val="D7AD66"/>
              </a:solidFill>
              <a:latin typeface="Myriad Pro" panose="020B0503030403020204" charset="0"/>
            </a:rPr>
            <a:t>Amaç: Karbon kaçağının önlenmesi,</a:t>
          </a:r>
          <a:r>
            <a:rPr lang="tr-TR" sz="1800" b="1" kern="1200" dirty="0">
              <a:solidFill>
                <a:schemeClr val="accent1">
                  <a:lumMod val="75000"/>
                </a:schemeClr>
              </a:solidFill>
              <a:latin typeface="Myriad Pro" panose="020B0503030403020204" charset="0"/>
            </a:rPr>
            <a:t> </a:t>
          </a:r>
          <a:r>
            <a:rPr lang="tr-TR" sz="1800" b="1" kern="1200" dirty="0">
              <a:solidFill>
                <a:srgbClr val="D7AD66"/>
              </a:solidFill>
              <a:latin typeface="Myriad Pro" panose="020B0503030403020204" charset="0"/>
              <a:ea typeface="+mn-ea"/>
              <a:cs typeface="+mn-cs"/>
            </a:rPr>
            <a:t>Avrupa üretici sektörlerinin rekabet gücünün korunması </a:t>
          </a:r>
        </a:p>
      </dgm:t>
    </dgm:pt>
    <dgm:pt modelId="{02DE87B8-0A4D-4960-8B25-435C949B59CB}" type="parTrans" cxnId="{7DADD6B1-6D66-4F58-B72E-7343A02E72B4}">
      <dgm:prSet/>
      <dgm:spPr/>
      <dgm:t>
        <a:bodyPr/>
        <a:lstStyle/>
        <a:p>
          <a:endParaRPr lang="tr-TR"/>
        </a:p>
      </dgm:t>
    </dgm:pt>
    <dgm:pt modelId="{067C8B5C-4941-4C27-B062-14A07716102B}" type="sibTrans" cxnId="{7DADD6B1-6D66-4F58-B72E-7343A02E72B4}">
      <dgm:prSet/>
      <dgm:spPr/>
      <dgm:t>
        <a:bodyPr/>
        <a:lstStyle/>
        <a:p>
          <a:endParaRPr lang="tr-TR"/>
        </a:p>
      </dgm:t>
    </dgm:pt>
    <dgm:pt modelId="{55480AB0-AC84-4EB0-B84F-33C7C69367CF}">
      <dgm:prSet/>
      <dgm:spPr/>
      <dgm:t>
        <a:bodyPr anchor="ctr"/>
        <a:lstStyle/>
        <a:p>
          <a:pPr>
            <a:spcBef>
              <a:spcPts val="600"/>
            </a:spcBef>
            <a:spcAft>
              <a:spcPts val="600"/>
            </a:spcAft>
          </a:pPr>
          <a:r>
            <a:rPr lang="tr-TR" b="1" dirty="0">
              <a:solidFill>
                <a:srgbClr val="C00000"/>
              </a:solidFill>
              <a:latin typeface="Myriad Pro" panose="020B0503030403020204" charset="0"/>
            </a:rPr>
            <a:t>Karbon kaçağı kavramı</a:t>
          </a:r>
          <a:r>
            <a:rPr lang="tr-TR" b="1" dirty="0">
              <a:solidFill>
                <a:schemeClr val="accent1">
                  <a:lumMod val="75000"/>
                </a:schemeClr>
              </a:solidFill>
              <a:latin typeface="Myriad Pro" panose="020B0503030403020204" charset="0"/>
            </a:rPr>
            <a:t>: AB ETS kapsamındaki karbon fiyatlandırmasının sera gazı emisyonu yüksek, enerji-yoğun sektörlerde getirdiği maliyet artışları nedeniyle AB firmalarının üretimlerini iklim değişikliğiyle mücadele çabası AB seviyesinde olmayan ülkelere kaydırması riski </a:t>
          </a:r>
          <a:endParaRPr lang="tr-TR" dirty="0">
            <a:solidFill>
              <a:schemeClr val="accent1">
                <a:lumMod val="75000"/>
              </a:schemeClr>
            </a:solidFill>
            <a:latin typeface="Myriad Pro" panose="020B0503030403020204" charset="0"/>
          </a:endParaRPr>
        </a:p>
      </dgm:t>
    </dgm:pt>
    <dgm:pt modelId="{7E412665-1021-43BE-9EF3-49C24F775C61}" type="parTrans" cxnId="{1C76F7EC-9739-4DF8-8F04-0E6BF978C5E6}">
      <dgm:prSet/>
      <dgm:spPr/>
      <dgm:t>
        <a:bodyPr/>
        <a:lstStyle/>
        <a:p>
          <a:endParaRPr lang="tr-TR"/>
        </a:p>
      </dgm:t>
    </dgm:pt>
    <dgm:pt modelId="{49AA29F8-619C-4580-B3CE-986C528BACA9}" type="sibTrans" cxnId="{1C76F7EC-9739-4DF8-8F04-0E6BF978C5E6}">
      <dgm:prSet/>
      <dgm:spPr/>
      <dgm:t>
        <a:bodyPr/>
        <a:lstStyle/>
        <a:p>
          <a:endParaRPr lang="tr-TR"/>
        </a:p>
      </dgm:t>
    </dgm:pt>
    <dgm:pt modelId="{8865F138-598A-4818-AA45-A72DA290273B}">
      <dgm:prSet/>
      <dgm:spPr/>
      <dgm:t>
        <a:bodyPr anchor="ctr"/>
        <a:lstStyle/>
        <a:p>
          <a:pPr>
            <a:spcBef>
              <a:spcPts val="600"/>
            </a:spcBef>
            <a:spcAft>
              <a:spcPts val="600"/>
            </a:spcAft>
          </a:pPr>
          <a:r>
            <a:rPr lang="tr-TR" b="1" dirty="0">
              <a:solidFill>
                <a:schemeClr val="accent1">
                  <a:lumMod val="75000"/>
                </a:schemeClr>
              </a:solidFill>
              <a:latin typeface="Myriad Pro" panose="020B0503030403020204" charset="0"/>
            </a:rPr>
            <a:t>AB </a:t>
          </a:r>
          <a:r>
            <a:rPr lang="tr-TR" b="1" dirty="0" err="1">
              <a:solidFill>
                <a:schemeClr val="accent1">
                  <a:lumMod val="75000"/>
                </a:schemeClr>
              </a:solidFill>
              <a:latin typeface="Myriad Pro" panose="020B0503030403020204" charset="0"/>
            </a:rPr>
            <a:t>ETS’sinde</a:t>
          </a:r>
          <a:r>
            <a:rPr lang="tr-TR" b="1" dirty="0">
              <a:solidFill>
                <a:schemeClr val="accent1">
                  <a:lumMod val="75000"/>
                </a:schemeClr>
              </a:solidFill>
              <a:latin typeface="Myriad Pro" panose="020B0503030403020204" charset="0"/>
            </a:rPr>
            <a:t> bugüne kadar karbon kaçağı riski ile mücadele </a:t>
          </a:r>
          <a:r>
            <a:rPr lang="tr-TR" b="1" dirty="0">
              <a:solidFill>
                <a:srgbClr val="C00000"/>
              </a:solidFill>
              <a:latin typeface="Myriad Pro" panose="020B0503030403020204" charset="0"/>
            </a:rPr>
            <a:t>ücretsiz tahsisat dağıtımı </a:t>
          </a:r>
          <a:r>
            <a:rPr lang="tr-TR" b="1" dirty="0">
              <a:solidFill>
                <a:schemeClr val="accent1">
                  <a:lumMod val="75000"/>
                </a:schemeClr>
              </a:solidFill>
              <a:latin typeface="Myriad Pro" panose="020B0503030403020204" charset="0"/>
            </a:rPr>
            <a:t>yöntemi ile yapılmaktaydı. Ancak ücretsiz tahsisatlar, firmaların gerçekte karşılaşması gereken karbon maliyetlerini düşüren ve firmaları emisyonlarını azaltmaya teşvik etmeyen bir mekanizma</a:t>
          </a:r>
          <a:endParaRPr lang="tr-TR" dirty="0">
            <a:solidFill>
              <a:schemeClr val="accent1">
                <a:lumMod val="75000"/>
              </a:schemeClr>
            </a:solidFill>
            <a:latin typeface="Myriad Pro" panose="020B0503030403020204" charset="0"/>
          </a:endParaRPr>
        </a:p>
      </dgm:t>
    </dgm:pt>
    <dgm:pt modelId="{A78F9EF6-FD3F-4B5B-BDFB-BFC82EEA7B9D}" type="parTrans" cxnId="{6557E77C-1C91-4554-92D8-57FFD997D86D}">
      <dgm:prSet/>
      <dgm:spPr/>
      <dgm:t>
        <a:bodyPr/>
        <a:lstStyle/>
        <a:p>
          <a:endParaRPr lang="tr-TR"/>
        </a:p>
      </dgm:t>
    </dgm:pt>
    <dgm:pt modelId="{6DF18F3B-2977-4F08-88F2-4E56E7F08959}" type="sibTrans" cxnId="{6557E77C-1C91-4554-92D8-57FFD997D86D}">
      <dgm:prSet/>
      <dgm:spPr/>
      <dgm:t>
        <a:bodyPr/>
        <a:lstStyle/>
        <a:p>
          <a:endParaRPr lang="tr-TR"/>
        </a:p>
      </dgm:t>
    </dgm:pt>
    <dgm:pt modelId="{AE425789-FDA8-4F0B-B250-9542EF07691F}">
      <dgm:prSet/>
      <dgm:spPr>
        <a:solidFill>
          <a:srgbClr val="1B2C57"/>
        </a:solidFill>
      </dgm:spPr>
      <dgm:t>
        <a:bodyPr/>
        <a:lstStyle/>
        <a:p>
          <a:r>
            <a:rPr lang="tr-TR" b="1" dirty="0" err="1">
              <a:solidFill>
                <a:srgbClr val="D7AD66"/>
              </a:solidFill>
              <a:latin typeface="Myriad Pro" panose="020B0503030403020204" charset="0"/>
            </a:rPr>
            <a:t>ETS’de</a:t>
          </a:r>
          <a:r>
            <a:rPr lang="tr-TR" b="1" dirty="0">
              <a:solidFill>
                <a:srgbClr val="D7AD66"/>
              </a:solidFill>
              <a:latin typeface="Myriad Pro" panose="020B0503030403020204" charset="0"/>
            </a:rPr>
            <a:t> ücretsiz tahsisatlar kaldırılırken SKDM devreye girecek</a:t>
          </a:r>
          <a:endParaRPr lang="tr-TR" dirty="0">
            <a:solidFill>
              <a:srgbClr val="D7AD66"/>
            </a:solidFill>
            <a:latin typeface="Myriad Pro" panose="020B0503030403020204" charset="0"/>
          </a:endParaRPr>
        </a:p>
      </dgm:t>
    </dgm:pt>
    <dgm:pt modelId="{D7CED43D-7A27-4C60-8271-DAAEF09996C8}" type="parTrans" cxnId="{57DD755B-0517-4E4D-9D59-D56C15125EF9}">
      <dgm:prSet/>
      <dgm:spPr/>
      <dgm:t>
        <a:bodyPr/>
        <a:lstStyle/>
        <a:p>
          <a:endParaRPr lang="tr-TR"/>
        </a:p>
      </dgm:t>
    </dgm:pt>
    <dgm:pt modelId="{519AE2BA-20B8-4CB7-8A19-C7A3EA353647}" type="sibTrans" cxnId="{57DD755B-0517-4E4D-9D59-D56C15125EF9}">
      <dgm:prSet/>
      <dgm:spPr/>
      <dgm:t>
        <a:bodyPr/>
        <a:lstStyle/>
        <a:p>
          <a:endParaRPr lang="tr-TR"/>
        </a:p>
      </dgm:t>
    </dgm:pt>
    <dgm:pt modelId="{15B07210-91C1-450B-8B63-FE4FAE20468A}">
      <dgm:prSet/>
      <dgm:spPr/>
      <dgm:t>
        <a:bodyPr anchor="ctr"/>
        <a:lstStyle/>
        <a:p>
          <a:r>
            <a:rPr lang="tr-TR" b="1" dirty="0">
              <a:solidFill>
                <a:schemeClr val="accent1">
                  <a:lumMod val="75000"/>
                </a:schemeClr>
              </a:solidFill>
              <a:latin typeface="Myriad Pro" panose="020B0503030403020204" charset="0"/>
            </a:rPr>
            <a:t>AB üreticilerinin rekabet gücü, karbon ücretine tabi olmayan üçüncü ülke üreticileri karşısında korunacak</a:t>
          </a:r>
          <a:endParaRPr lang="tr-TR" dirty="0">
            <a:solidFill>
              <a:schemeClr val="accent1">
                <a:lumMod val="75000"/>
              </a:schemeClr>
            </a:solidFill>
            <a:latin typeface="Myriad Pro" panose="020B0503030403020204" charset="0"/>
          </a:endParaRPr>
        </a:p>
      </dgm:t>
    </dgm:pt>
    <dgm:pt modelId="{4B5FDBEB-ABA2-4AC1-A085-1B6EE54979AF}" type="parTrans" cxnId="{1EE5F1BA-636D-43AE-A8F8-AA44A6F7E526}">
      <dgm:prSet/>
      <dgm:spPr/>
      <dgm:t>
        <a:bodyPr/>
        <a:lstStyle/>
        <a:p>
          <a:endParaRPr lang="tr-TR"/>
        </a:p>
      </dgm:t>
    </dgm:pt>
    <dgm:pt modelId="{7A2A0C2F-F4F5-49B7-9EA8-728FE1D556A8}" type="sibTrans" cxnId="{1EE5F1BA-636D-43AE-A8F8-AA44A6F7E526}">
      <dgm:prSet/>
      <dgm:spPr/>
      <dgm:t>
        <a:bodyPr/>
        <a:lstStyle/>
        <a:p>
          <a:endParaRPr lang="tr-TR"/>
        </a:p>
      </dgm:t>
    </dgm:pt>
    <dgm:pt modelId="{4BDD4CBD-5818-4738-9FB0-3AF778D1939A}" type="pres">
      <dgm:prSet presAssocID="{F6162A88-D842-45B6-A472-16F3AC056151}" presName="linear" presStyleCnt="0">
        <dgm:presLayoutVars>
          <dgm:animLvl val="lvl"/>
          <dgm:resizeHandles val="exact"/>
        </dgm:presLayoutVars>
      </dgm:prSet>
      <dgm:spPr/>
    </dgm:pt>
    <dgm:pt modelId="{90D0A171-6014-48E3-8654-0B7B33EFB995}" type="pres">
      <dgm:prSet presAssocID="{4B8427ED-B4B9-4535-ADAF-8D61F550BEF8}" presName="parentText" presStyleLbl="node1" presStyleIdx="0" presStyleCnt="3" custScaleY="61947">
        <dgm:presLayoutVars>
          <dgm:chMax val="0"/>
          <dgm:bulletEnabled val="1"/>
        </dgm:presLayoutVars>
      </dgm:prSet>
      <dgm:spPr/>
    </dgm:pt>
    <dgm:pt modelId="{202769C9-1E66-4FA3-B838-78083679C458}" type="pres">
      <dgm:prSet presAssocID="{4B8427ED-B4B9-4535-ADAF-8D61F550BEF8}" presName="childText" presStyleLbl="revTx" presStyleIdx="0" presStyleCnt="3">
        <dgm:presLayoutVars>
          <dgm:bulletEnabled val="1"/>
        </dgm:presLayoutVars>
      </dgm:prSet>
      <dgm:spPr/>
    </dgm:pt>
    <dgm:pt modelId="{A9CF1261-EA55-45F7-BE41-34BC98FEA1F4}" type="pres">
      <dgm:prSet presAssocID="{0A134382-02C1-4E5B-AA42-FEA0586C7843}" presName="parentText" presStyleLbl="node1" presStyleIdx="1" presStyleCnt="3" custLinFactNeighborX="262" custLinFactNeighborY="-963">
        <dgm:presLayoutVars>
          <dgm:chMax val="0"/>
          <dgm:bulletEnabled val="1"/>
        </dgm:presLayoutVars>
      </dgm:prSet>
      <dgm:spPr>
        <a:xfrm>
          <a:off x="0" y="1184965"/>
          <a:ext cx="7762240" cy="715052"/>
        </a:xfrm>
        <a:prstGeom prst="roundRect">
          <a:avLst/>
        </a:prstGeom>
      </dgm:spPr>
    </dgm:pt>
    <dgm:pt modelId="{31C1DE6E-6FDA-4771-8D36-4622476E375F}" type="pres">
      <dgm:prSet presAssocID="{0A134382-02C1-4E5B-AA42-FEA0586C7843}" presName="childText" presStyleLbl="revTx" presStyleIdx="1" presStyleCnt="3">
        <dgm:presLayoutVars>
          <dgm:bulletEnabled val="1"/>
        </dgm:presLayoutVars>
      </dgm:prSet>
      <dgm:spPr/>
    </dgm:pt>
    <dgm:pt modelId="{DAF846B7-03B2-4A40-93F4-BE49F96AB7E6}" type="pres">
      <dgm:prSet presAssocID="{AE425789-FDA8-4F0B-B250-9542EF07691F}" presName="parentText" presStyleLbl="node1" presStyleIdx="2" presStyleCnt="3" custScaleY="64040" custLinFactNeighborY="-19375">
        <dgm:presLayoutVars>
          <dgm:chMax val="0"/>
          <dgm:bulletEnabled val="1"/>
        </dgm:presLayoutVars>
      </dgm:prSet>
      <dgm:spPr/>
    </dgm:pt>
    <dgm:pt modelId="{A5A79787-C0B0-41B0-AB09-714BAD815E2A}" type="pres">
      <dgm:prSet presAssocID="{AE425789-FDA8-4F0B-B250-9542EF07691F}" presName="childText" presStyleLbl="revTx" presStyleIdx="2" presStyleCnt="3">
        <dgm:presLayoutVars>
          <dgm:bulletEnabled val="1"/>
        </dgm:presLayoutVars>
      </dgm:prSet>
      <dgm:spPr/>
    </dgm:pt>
  </dgm:ptLst>
  <dgm:cxnLst>
    <dgm:cxn modelId="{53F3F001-F82A-4302-BD4A-9B67061DAE5B}" type="presOf" srcId="{15B07210-91C1-450B-8B63-FE4FAE20468A}" destId="{A5A79787-C0B0-41B0-AB09-714BAD815E2A}" srcOrd="0" destOrd="0" presId="urn:microsoft.com/office/officeart/2005/8/layout/vList2"/>
    <dgm:cxn modelId="{1D094618-0BC0-44A9-B419-D392A21799D5}" type="presOf" srcId="{AE425789-FDA8-4F0B-B250-9542EF07691F}" destId="{DAF846B7-03B2-4A40-93F4-BE49F96AB7E6}" srcOrd="0" destOrd="0" presId="urn:microsoft.com/office/officeart/2005/8/layout/vList2"/>
    <dgm:cxn modelId="{57DD755B-0517-4E4D-9D59-D56C15125EF9}" srcId="{F6162A88-D842-45B6-A472-16F3AC056151}" destId="{AE425789-FDA8-4F0B-B250-9542EF07691F}" srcOrd="2" destOrd="0" parTransId="{D7CED43D-7A27-4C60-8271-DAAEF09996C8}" sibTransId="{519AE2BA-20B8-4CB7-8A19-C7A3EA353647}"/>
    <dgm:cxn modelId="{60DF6972-72DA-4440-89EF-77A4C6344930}" type="presOf" srcId="{4B8427ED-B4B9-4535-ADAF-8D61F550BEF8}" destId="{90D0A171-6014-48E3-8654-0B7B33EFB995}" srcOrd="0" destOrd="0" presId="urn:microsoft.com/office/officeart/2005/8/layout/vList2"/>
    <dgm:cxn modelId="{6557E77C-1C91-4554-92D8-57FFD997D86D}" srcId="{0A134382-02C1-4E5B-AA42-FEA0586C7843}" destId="{8865F138-598A-4818-AA45-A72DA290273B}" srcOrd="1" destOrd="0" parTransId="{A78F9EF6-FD3F-4B5B-BDFB-BFC82EEA7B9D}" sibTransId="{6DF18F3B-2977-4F08-88F2-4E56E7F08959}"/>
    <dgm:cxn modelId="{0B022C93-7043-4758-B6C1-ACEBAC18BD0A}" srcId="{4B8427ED-B4B9-4535-ADAF-8D61F550BEF8}" destId="{EC52B149-C94F-4174-A80B-43256A0A99B9}" srcOrd="0" destOrd="0" parTransId="{429FF12D-7FDA-4A4A-BFE6-19D022990460}" sibTransId="{602D64F2-8C5F-4635-BA7A-C3660DE2E69D}"/>
    <dgm:cxn modelId="{7804EFA9-9575-40AE-8B10-7E43CE2CA1FC}" type="presOf" srcId="{55480AB0-AC84-4EB0-B84F-33C7C69367CF}" destId="{31C1DE6E-6FDA-4771-8D36-4622476E375F}" srcOrd="0" destOrd="0" presId="urn:microsoft.com/office/officeart/2005/8/layout/vList2"/>
    <dgm:cxn modelId="{7DADD6B1-6D66-4F58-B72E-7343A02E72B4}" srcId="{F6162A88-D842-45B6-A472-16F3AC056151}" destId="{0A134382-02C1-4E5B-AA42-FEA0586C7843}" srcOrd="1" destOrd="0" parTransId="{02DE87B8-0A4D-4960-8B25-435C949B59CB}" sibTransId="{067C8B5C-4941-4C27-B062-14A07716102B}"/>
    <dgm:cxn modelId="{5F0E0BB7-1035-47F7-82CA-BA0A354367D3}" type="presOf" srcId="{0A134382-02C1-4E5B-AA42-FEA0586C7843}" destId="{A9CF1261-EA55-45F7-BE41-34BC98FEA1F4}" srcOrd="0" destOrd="0" presId="urn:microsoft.com/office/officeart/2005/8/layout/vList2"/>
    <dgm:cxn modelId="{1CBF0CBA-3FF7-4420-A3BC-C635920A065B}" srcId="{F6162A88-D842-45B6-A472-16F3AC056151}" destId="{4B8427ED-B4B9-4535-ADAF-8D61F550BEF8}" srcOrd="0" destOrd="0" parTransId="{B2E6FAF6-E57F-46F8-A51D-1674E46B1B23}" sibTransId="{2241672D-D793-49C7-990F-C0AB27854F31}"/>
    <dgm:cxn modelId="{1EE5F1BA-636D-43AE-A8F8-AA44A6F7E526}" srcId="{AE425789-FDA8-4F0B-B250-9542EF07691F}" destId="{15B07210-91C1-450B-8B63-FE4FAE20468A}" srcOrd="0" destOrd="0" parTransId="{4B5FDBEB-ABA2-4AC1-A085-1B6EE54979AF}" sibTransId="{7A2A0C2F-F4F5-49B7-9EA8-728FE1D556A8}"/>
    <dgm:cxn modelId="{A6EA10BC-7E5C-4316-966E-6FC7AB4A93BC}" type="presOf" srcId="{8865F138-598A-4818-AA45-A72DA290273B}" destId="{31C1DE6E-6FDA-4771-8D36-4622476E375F}" srcOrd="0" destOrd="1" presId="urn:microsoft.com/office/officeart/2005/8/layout/vList2"/>
    <dgm:cxn modelId="{CCD02ACF-FADA-4C25-A722-93CE9A6BA314}" type="presOf" srcId="{F6162A88-D842-45B6-A472-16F3AC056151}" destId="{4BDD4CBD-5818-4738-9FB0-3AF778D1939A}" srcOrd="0" destOrd="0" presId="urn:microsoft.com/office/officeart/2005/8/layout/vList2"/>
    <dgm:cxn modelId="{DE5346D1-9357-4D9B-8282-565E2D7A8401}" type="presOf" srcId="{EC52B149-C94F-4174-A80B-43256A0A99B9}" destId="{202769C9-1E66-4FA3-B838-78083679C458}" srcOrd="0" destOrd="0" presId="urn:microsoft.com/office/officeart/2005/8/layout/vList2"/>
    <dgm:cxn modelId="{1C76F7EC-9739-4DF8-8F04-0E6BF978C5E6}" srcId="{0A134382-02C1-4E5B-AA42-FEA0586C7843}" destId="{55480AB0-AC84-4EB0-B84F-33C7C69367CF}" srcOrd="0" destOrd="0" parTransId="{7E412665-1021-43BE-9EF3-49C24F775C61}" sibTransId="{49AA29F8-619C-4580-B3CE-986C528BACA9}"/>
    <dgm:cxn modelId="{2391DDFE-F8CD-42E0-9A0F-791FA4B6D545}" type="presParOf" srcId="{4BDD4CBD-5818-4738-9FB0-3AF778D1939A}" destId="{90D0A171-6014-48E3-8654-0B7B33EFB995}" srcOrd="0" destOrd="0" presId="urn:microsoft.com/office/officeart/2005/8/layout/vList2"/>
    <dgm:cxn modelId="{7F3212C7-00D1-4D32-A53C-6C38E68999A7}" type="presParOf" srcId="{4BDD4CBD-5818-4738-9FB0-3AF778D1939A}" destId="{202769C9-1E66-4FA3-B838-78083679C458}" srcOrd="1" destOrd="0" presId="urn:microsoft.com/office/officeart/2005/8/layout/vList2"/>
    <dgm:cxn modelId="{E614831A-146E-40BF-9EDC-ED4AD15BA38F}" type="presParOf" srcId="{4BDD4CBD-5818-4738-9FB0-3AF778D1939A}" destId="{A9CF1261-EA55-45F7-BE41-34BC98FEA1F4}" srcOrd="2" destOrd="0" presId="urn:microsoft.com/office/officeart/2005/8/layout/vList2"/>
    <dgm:cxn modelId="{E0583B45-1A3D-406E-BE85-E9751FC82480}" type="presParOf" srcId="{4BDD4CBD-5818-4738-9FB0-3AF778D1939A}" destId="{31C1DE6E-6FDA-4771-8D36-4622476E375F}" srcOrd="3" destOrd="0" presId="urn:microsoft.com/office/officeart/2005/8/layout/vList2"/>
    <dgm:cxn modelId="{E8DE71C9-D6AB-432F-B096-51A506815C2B}" type="presParOf" srcId="{4BDD4CBD-5818-4738-9FB0-3AF778D1939A}" destId="{DAF846B7-03B2-4A40-93F4-BE49F96AB7E6}" srcOrd="4" destOrd="0" presId="urn:microsoft.com/office/officeart/2005/8/layout/vList2"/>
    <dgm:cxn modelId="{66BD0562-7DD2-4672-94C9-39C64EBBC81A}" type="presParOf" srcId="{4BDD4CBD-5818-4738-9FB0-3AF778D1939A}" destId="{A5A79787-C0B0-41B0-AB09-714BAD815E2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B2AC62-34FD-4995-A8C5-F448DE0323B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1EFFCD7A-4318-4717-980E-110986145AF6}">
      <dgm:prSet custT="1"/>
      <dgm:spPr>
        <a:solidFill>
          <a:schemeClr val="tx2">
            <a:lumMod val="40000"/>
            <a:lumOff val="60000"/>
          </a:schemeClr>
        </a:solidFill>
      </dgm:spPr>
      <dgm:t>
        <a:bodyPr/>
        <a:lstStyle/>
        <a:p>
          <a:pPr algn="ctr"/>
          <a:r>
            <a:rPr lang="tr-TR" sz="1200" b="1" kern="1200" dirty="0">
              <a:solidFill>
                <a:schemeClr val="tx2">
                  <a:lumMod val="50000"/>
                </a:schemeClr>
              </a:solidFill>
              <a:latin typeface="Myriad Pro" panose="020B0503030403020204" pitchFamily="34" charset="0"/>
              <a:ea typeface="+mn-ea"/>
              <a:cs typeface="+mn-cs"/>
            </a:rPr>
            <a:t>GİRDİLER</a:t>
          </a:r>
        </a:p>
      </dgm:t>
    </dgm:pt>
    <dgm:pt modelId="{2DD06CED-0D74-4B09-B430-F7BEB9588812}" type="parTrans" cxnId="{2D9B1CCD-D3E0-4CBC-88A6-4864B1998FC4}">
      <dgm:prSet/>
      <dgm:spPr/>
      <dgm:t>
        <a:bodyPr/>
        <a:lstStyle/>
        <a:p>
          <a:pPr algn="ctr"/>
          <a:endParaRPr lang="tr-TR"/>
        </a:p>
      </dgm:t>
    </dgm:pt>
    <dgm:pt modelId="{CB2FED15-310B-4012-AC18-39362F89B7AD}" type="sibTrans" cxnId="{2D9B1CCD-D3E0-4CBC-88A6-4864B1998FC4}">
      <dgm:prSet/>
      <dgm:spPr/>
      <dgm:t>
        <a:bodyPr/>
        <a:lstStyle/>
        <a:p>
          <a:pPr algn="ctr"/>
          <a:endParaRPr lang="tr-TR"/>
        </a:p>
      </dgm:t>
    </dgm:pt>
    <dgm:pt modelId="{629EDF09-66C3-464D-9A8A-EC05B75BC122}">
      <dgm:prSet custT="1"/>
      <dgm:spPr>
        <a:solidFill>
          <a:schemeClr val="accent1">
            <a:lumMod val="40000"/>
            <a:lumOff val="60000"/>
          </a:schemeClr>
        </a:solidFill>
      </dgm:spPr>
      <dgm:t>
        <a:bodyPr/>
        <a:lstStyle/>
        <a:p>
          <a:pPr algn="ctr"/>
          <a:r>
            <a:rPr lang="tr-TR" sz="1200" b="1" kern="1200" dirty="0">
              <a:solidFill>
                <a:schemeClr val="tx2">
                  <a:lumMod val="50000"/>
                </a:schemeClr>
              </a:solidFill>
              <a:latin typeface="Myriad Pro" panose="020B0503030403020204" pitchFamily="34" charset="0"/>
              <a:ea typeface="+mn-ea"/>
              <a:cs typeface="+mn-cs"/>
            </a:rPr>
            <a:t>İŞLENMİŞ ÜRÜNLER/KULLANICI SEKTÖRLER</a:t>
          </a:r>
        </a:p>
      </dgm:t>
    </dgm:pt>
    <dgm:pt modelId="{4457F8E5-4B8D-4AF1-9383-553DC272529E}" type="parTrans" cxnId="{593AE670-26C8-4388-90A1-B069F1C7EA3A}">
      <dgm:prSet/>
      <dgm:spPr/>
      <dgm:t>
        <a:bodyPr/>
        <a:lstStyle/>
        <a:p>
          <a:pPr algn="ctr"/>
          <a:endParaRPr lang="tr-TR"/>
        </a:p>
      </dgm:t>
    </dgm:pt>
    <dgm:pt modelId="{D9323326-6DCE-431D-A71B-0A6E015B98D1}" type="sibTrans" cxnId="{593AE670-26C8-4388-90A1-B069F1C7EA3A}">
      <dgm:prSet/>
      <dgm:spPr/>
      <dgm:t>
        <a:bodyPr/>
        <a:lstStyle/>
        <a:p>
          <a:pPr algn="ctr"/>
          <a:endParaRPr lang="tr-TR"/>
        </a:p>
      </dgm:t>
    </dgm:pt>
    <dgm:pt modelId="{4C9E10AE-AB39-4609-971F-B7F6FB0B7E07}" type="pres">
      <dgm:prSet presAssocID="{EBB2AC62-34FD-4995-A8C5-F448DE0323B3}" presName="linear" presStyleCnt="0">
        <dgm:presLayoutVars>
          <dgm:animLvl val="lvl"/>
          <dgm:resizeHandles val="exact"/>
        </dgm:presLayoutVars>
      </dgm:prSet>
      <dgm:spPr/>
    </dgm:pt>
    <dgm:pt modelId="{2D782ACD-51A3-4F56-82FE-B9F19E6BDA09}" type="pres">
      <dgm:prSet presAssocID="{1EFFCD7A-4318-4717-980E-110986145AF6}" presName="parentText" presStyleLbl="node1" presStyleIdx="0" presStyleCnt="2" custLinFactY="1683" custLinFactNeighborX="9285" custLinFactNeighborY="100000">
        <dgm:presLayoutVars>
          <dgm:chMax val="0"/>
          <dgm:bulletEnabled val="1"/>
        </dgm:presLayoutVars>
      </dgm:prSet>
      <dgm:spPr/>
    </dgm:pt>
    <dgm:pt modelId="{EA32D5AC-CD51-432B-AFAA-8FE1A98AEDF0}" type="pres">
      <dgm:prSet presAssocID="{CB2FED15-310B-4012-AC18-39362F89B7AD}" presName="spacer" presStyleCnt="0"/>
      <dgm:spPr/>
    </dgm:pt>
    <dgm:pt modelId="{0F74CA23-4F63-4BF4-848D-D4314E011AA6}" type="pres">
      <dgm:prSet presAssocID="{629EDF09-66C3-464D-9A8A-EC05B75BC122}" presName="parentText" presStyleLbl="node1" presStyleIdx="1" presStyleCnt="2" custLinFactNeighborX="-1934" custLinFactNeighborY="10136">
        <dgm:presLayoutVars>
          <dgm:chMax val="0"/>
          <dgm:bulletEnabled val="1"/>
        </dgm:presLayoutVars>
      </dgm:prSet>
      <dgm:spPr/>
    </dgm:pt>
  </dgm:ptLst>
  <dgm:cxnLst>
    <dgm:cxn modelId="{334E9120-0CFE-42FC-98B4-BD4C15DD8F07}" type="presOf" srcId="{EBB2AC62-34FD-4995-A8C5-F448DE0323B3}" destId="{4C9E10AE-AB39-4609-971F-B7F6FB0B7E07}" srcOrd="0" destOrd="0" presId="urn:microsoft.com/office/officeart/2005/8/layout/vList2"/>
    <dgm:cxn modelId="{44A21746-B657-43D3-8A97-E8FE84FAB3F9}" type="presOf" srcId="{629EDF09-66C3-464D-9A8A-EC05B75BC122}" destId="{0F74CA23-4F63-4BF4-848D-D4314E011AA6}" srcOrd="0" destOrd="0" presId="urn:microsoft.com/office/officeart/2005/8/layout/vList2"/>
    <dgm:cxn modelId="{593AE670-26C8-4388-90A1-B069F1C7EA3A}" srcId="{EBB2AC62-34FD-4995-A8C5-F448DE0323B3}" destId="{629EDF09-66C3-464D-9A8A-EC05B75BC122}" srcOrd="1" destOrd="0" parTransId="{4457F8E5-4B8D-4AF1-9383-553DC272529E}" sibTransId="{D9323326-6DCE-431D-A71B-0A6E015B98D1}"/>
    <dgm:cxn modelId="{7A1CA095-E8D0-4BF2-9985-E819EE624535}" type="presOf" srcId="{1EFFCD7A-4318-4717-980E-110986145AF6}" destId="{2D782ACD-51A3-4F56-82FE-B9F19E6BDA09}" srcOrd="0" destOrd="0" presId="urn:microsoft.com/office/officeart/2005/8/layout/vList2"/>
    <dgm:cxn modelId="{2D9B1CCD-D3E0-4CBC-88A6-4864B1998FC4}" srcId="{EBB2AC62-34FD-4995-A8C5-F448DE0323B3}" destId="{1EFFCD7A-4318-4717-980E-110986145AF6}" srcOrd="0" destOrd="0" parTransId="{2DD06CED-0D74-4B09-B430-F7BEB9588812}" sibTransId="{CB2FED15-310B-4012-AC18-39362F89B7AD}"/>
    <dgm:cxn modelId="{FA9C4F4D-26D7-444B-B01D-905DCCAC773E}" type="presParOf" srcId="{4C9E10AE-AB39-4609-971F-B7F6FB0B7E07}" destId="{2D782ACD-51A3-4F56-82FE-B9F19E6BDA09}" srcOrd="0" destOrd="0" presId="urn:microsoft.com/office/officeart/2005/8/layout/vList2"/>
    <dgm:cxn modelId="{61B2E274-726D-4456-8B5F-F2EF91C8ABE4}" type="presParOf" srcId="{4C9E10AE-AB39-4609-971F-B7F6FB0B7E07}" destId="{EA32D5AC-CD51-432B-AFAA-8FE1A98AEDF0}" srcOrd="1" destOrd="0" presId="urn:microsoft.com/office/officeart/2005/8/layout/vList2"/>
    <dgm:cxn modelId="{E69B73FB-DB51-4513-97C2-907C87C5EB0F}" type="presParOf" srcId="{4C9E10AE-AB39-4609-971F-B7F6FB0B7E07}" destId="{0F74CA23-4F63-4BF4-848D-D4314E011AA6}" srcOrd="2"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62DF64-46F6-4189-B452-534A649B46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5D1D1B31-5FEB-44C7-852C-BDE90C1C7B38}">
      <dgm:prSet custT="1"/>
      <dgm:spPr>
        <a:solidFill>
          <a:srgbClr val="1B2C57"/>
        </a:solidFill>
        <a:ln>
          <a:solidFill>
            <a:srgbClr val="1B2C57"/>
          </a:solidFill>
        </a:ln>
      </dgm:spPr>
      <dgm:t>
        <a:bodyPr/>
        <a:lstStyle/>
        <a:p>
          <a:r>
            <a:rPr lang="tr-TR" sz="1600" b="1" dirty="0">
              <a:solidFill>
                <a:srgbClr val="D8AD65"/>
              </a:solidFill>
              <a:latin typeface="Myriad Pro" panose="020B0503030403020204" charset="0"/>
            </a:rPr>
            <a:t>İthalatta eşyanın üretim süreci kapsamında oluşan gömülü sera gazı emisyon miktarına göre karbon fiyatlandırması (ton C2Oe/€) </a:t>
          </a:r>
          <a:r>
            <a:rPr lang="tr-TR" sz="1600" b="1" dirty="0">
              <a:solidFill>
                <a:srgbClr val="D8AD65"/>
              </a:solidFill>
              <a:latin typeface="Myriad Pro" panose="020B0503030403020204" charset="0"/>
              <a:sym typeface="Wingdings" panose="05000000000000000000" pitchFamily="2" charset="2"/>
            </a:rPr>
            <a:t></a:t>
          </a:r>
          <a:r>
            <a:rPr lang="tr-TR" sz="1600" b="1" dirty="0">
              <a:solidFill>
                <a:srgbClr val="D8AD65"/>
              </a:solidFill>
              <a:latin typeface="Myriad Pro" panose="020B0503030403020204" charset="0"/>
            </a:rPr>
            <a:t> ölçülmüş ve doğrulanmış sera gazı emisyonu değerlerine dayalı mali yükümlülük</a:t>
          </a:r>
          <a:endParaRPr lang="tr-TR" sz="1600" dirty="0">
            <a:solidFill>
              <a:srgbClr val="D8AD65"/>
            </a:solidFill>
            <a:latin typeface="Myriad Pro" panose="020B0503030403020204" charset="0"/>
          </a:endParaRPr>
        </a:p>
      </dgm:t>
    </dgm:pt>
    <dgm:pt modelId="{19012BCB-AE34-4BD6-B1E3-071215EAF7F5}" type="parTrans" cxnId="{74A16260-DF82-4CB2-9204-0463A7C52DED}">
      <dgm:prSet/>
      <dgm:spPr/>
      <dgm:t>
        <a:bodyPr/>
        <a:lstStyle/>
        <a:p>
          <a:endParaRPr lang="tr-TR"/>
        </a:p>
      </dgm:t>
    </dgm:pt>
    <dgm:pt modelId="{18B09ACD-4F1E-46D6-ADAC-3369DA821798}" type="sibTrans" cxnId="{74A16260-DF82-4CB2-9204-0463A7C52DED}">
      <dgm:prSet/>
      <dgm:spPr/>
      <dgm:t>
        <a:bodyPr/>
        <a:lstStyle/>
        <a:p>
          <a:endParaRPr lang="tr-TR"/>
        </a:p>
      </dgm:t>
    </dgm:pt>
    <dgm:pt modelId="{4A037EAC-50FB-49A4-BA1F-6AB78642B216}">
      <dgm:prSet custT="1"/>
      <dgm:spPr>
        <a:solidFill>
          <a:srgbClr val="1B2C57"/>
        </a:solidFill>
        <a:ln>
          <a:solidFill>
            <a:srgbClr val="1B2C57"/>
          </a:solidFill>
        </a:ln>
      </dgm:spPr>
      <dgm:t>
        <a:bodyPr/>
        <a:lstStyle/>
        <a:p>
          <a:r>
            <a:rPr lang="tr-TR" sz="1600" b="1" dirty="0">
              <a:solidFill>
                <a:srgbClr val="D8AD65"/>
              </a:solidFill>
              <a:latin typeface="Myriad Pro" panose="020B0503030403020204" charset="0"/>
            </a:rPr>
            <a:t>«AB’de yerleşik yetkili ithalatçılar» üzerinden ithalat: mali ve idari yükümlülükler AB’deki ithalatçının üzerinde </a:t>
          </a:r>
          <a:endParaRPr lang="tr-TR" sz="1600" dirty="0">
            <a:solidFill>
              <a:srgbClr val="D8AD65"/>
            </a:solidFill>
            <a:latin typeface="Myriad Pro" panose="020B0503030403020204" charset="0"/>
          </a:endParaRPr>
        </a:p>
      </dgm:t>
    </dgm:pt>
    <dgm:pt modelId="{7CA8743A-D612-4F21-BBD6-896A0501D993}" type="parTrans" cxnId="{067D2146-4588-4510-B9FE-7D94140282E4}">
      <dgm:prSet/>
      <dgm:spPr/>
      <dgm:t>
        <a:bodyPr/>
        <a:lstStyle/>
        <a:p>
          <a:endParaRPr lang="tr-TR"/>
        </a:p>
      </dgm:t>
    </dgm:pt>
    <dgm:pt modelId="{5F57AAE5-5406-4D03-B90A-CBD3E1A11EAE}" type="sibTrans" cxnId="{067D2146-4588-4510-B9FE-7D94140282E4}">
      <dgm:prSet/>
      <dgm:spPr/>
      <dgm:t>
        <a:bodyPr/>
        <a:lstStyle/>
        <a:p>
          <a:endParaRPr lang="tr-TR"/>
        </a:p>
      </dgm:t>
    </dgm:pt>
    <dgm:pt modelId="{A1066F4C-1603-427F-9711-7AC47A6891A2}">
      <dgm:prSet custT="1"/>
      <dgm:spPr>
        <a:solidFill>
          <a:srgbClr val="1B2C57"/>
        </a:solidFill>
        <a:ln>
          <a:solidFill>
            <a:srgbClr val="1B2C57"/>
          </a:solidFill>
        </a:ln>
      </dgm:spPr>
      <dgm:t>
        <a:bodyPr/>
        <a:lstStyle/>
        <a:p>
          <a:r>
            <a:rPr lang="tr-TR" sz="1600" b="1" dirty="0">
              <a:solidFill>
                <a:srgbClr val="D8AD65"/>
              </a:solidFill>
              <a:latin typeface="Myriad Pro" panose="020B0503030403020204" charset="0"/>
            </a:rPr>
            <a:t>Üçüncü ülkelerde ödenmiş eşdeğer karbon ücretleri, ithalatta mali yükümlülükleri düşürecek </a:t>
          </a:r>
          <a:endParaRPr lang="tr-TR" sz="1600" dirty="0">
            <a:solidFill>
              <a:srgbClr val="D8AD65"/>
            </a:solidFill>
            <a:latin typeface="Myriad Pro" panose="020B0503030403020204" charset="0"/>
          </a:endParaRPr>
        </a:p>
      </dgm:t>
    </dgm:pt>
    <dgm:pt modelId="{45CB60F1-2C1A-476D-95C3-ADBE8E41B5E4}" type="parTrans" cxnId="{923D8368-1921-481C-BD22-3A088861AB1E}">
      <dgm:prSet/>
      <dgm:spPr/>
      <dgm:t>
        <a:bodyPr/>
        <a:lstStyle/>
        <a:p>
          <a:endParaRPr lang="tr-TR"/>
        </a:p>
      </dgm:t>
    </dgm:pt>
    <dgm:pt modelId="{95264444-4A14-44BA-831E-B4E5246A845F}" type="sibTrans" cxnId="{923D8368-1921-481C-BD22-3A088861AB1E}">
      <dgm:prSet/>
      <dgm:spPr/>
      <dgm:t>
        <a:bodyPr/>
        <a:lstStyle/>
        <a:p>
          <a:endParaRPr lang="tr-TR"/>
        </a:p>
      </dgm:t>
    </dgm:pt>
    <dgm:pt modelId="{C5F84640-3C43-4892-AEBF-421471668726}">
      <dgm:prSet custT="1"/>
      <dgm:spPr/>
      <dgm:t>
        <a:bodyPr anchor="ctr"/>
        <a:lstStyle/>
        <a:p>
          <a:pPr>
            <a:buNone/>
          </a:pPr>
          <a:r>
            <a:rPr lang="tr-TR" sz="1400" b="1" kern="1200" dirty="0">
              <a:solidFill>
                <a:srgbClr val="C00000"/>
              </a:solidFill>
            </a:rPr>
            <a:t>   </a:t>
          </a:r>
          <a:r>
            <a:rPr lang="tr-TR" sz="1400" b="1" kern="1200" dirty="0">
              <a:solidFill>
                <a:srgbClr val="C00000"/>
              </a:solidFill>
              <a:latin typeface="Myriad Pro" panose="020B0503030403020204" charset="0"/>
            </a:rPr>
            <a:t>Karbon ücreti: </a:t>
          </a:r>
          <a:r>
            <a:rPr lang="tr-TR" sz="1400" b="1" kern="1200" dirty="0">
              <a:solidFill>
                <a:srgbClr val="4472C4">
                  <a:lumMod val="75000"/>
                </a:srgbClr>
              </a:solidFill>
              <a:latin typeface="Myriad Pro" panose="020B0503030403020204" charset="0"/>
              <a:ea typeface="+mn-ea"/>
              <a:cs typeface="+mn-cs"/>
            </a:rPr>
            <a:t>Ürünlerin üretimi aşamasında salınan sera gazları üzerinden hesaplanan ve üçüncü ülkelerde «vergi, harç veya emisyon ticaret sistemleri kapsamındaki emisyon tahsisatları» şeklinde ödenmiş parasal tutar. </a:t>
          </a:r>
        </a:p>
      </dgm:t>
    </dgm:pt>
    <dgm:pt modelId="{9249F49F-DFDB-43C2-A351-2F2612653C9D}" type="parTrans" cxnId="{94102788-8F93-4F41-AF8C-55FFFBAE8FBB}">
      <dgm:prSet/>
      <dgm:spPr/>
      <dgm:t>
        <a:bodyPr/>
        <a:lstStyle/>
        <a:p>
          <a:endParaRPr lang="tr-TR"/>
        </a:p>
      </dgm:t>
    </dgm:pt>
    <dgm:pt modelId="{7429FD30-2319-4A34-B041-BE59E17D1F5C}" type="sibTrans" cxnId="{94102788-8F93-4F41-AF8C-55FFFBAE8FBB}">
      <dgm:prSet/>
      <dgm:spPr/>
      <dgm:t>
        <a:bodyPr/>
        <a:lstStyle/>
        <a:p>
          <a:endParaRPr lang="tr-TR"/>
        </a:p>
      </dgm:t>
    </dgm:pt>
    <dgm:pt modelId="{1DEEFA2A-AAFE-4D9C-9B90-AC1CE5BF541D}">
      <dgm:prSet custT="1"/>
      <dgm:spPr>
        <a:solidFill>
          <a:srgbClr val="1B2C57"/>
        </a:solidFill>
        <a:ln>
          <a:solidFill>
            <a:srgbClr val="1B2C57"/>
          </a:solidFill>
        </a:ln>
      </dgm:spPr>
      <dgm:t>
        <a:bodyPr/>
        <a:lstStyle/>
        <a:p>
          <a:r>
            <a:rPr lang="tr-TR" sz="1600" b="1" dirty="0">
              <a:solidFill>
                <a:srgbClr val="D8AD65"/>
              </a:solidFill>
              <a:latin typeface="Myriad Pro" panose="020B0503030403020204" charset="0"/>
            </a:rPr>
            <a:t>AB </a:t>
          </a:r>
          <a:r>
            <a:rPr lang="tr-TR" sz="1600" b="1" dirty="0" err="1">
              <a:solidFill>
                <a:srgbClr val="D8AD65"/>
              </a:solidFill>
              <a:latin typeface="Myriad Pro" panose="020B0503030403020204" charset="0"/>
            </a:rPr>
            <a:t>ETS’sini</a:t>
          </a:r>
          <a:r>
            <a:rPr lang="tr-TR" sz="1600" b="1" dirty="0">
              <a:solidFill>
                <a:srgbClr val="D8AD65"/>
              </a:solidFill>
              <a:latin typeface="Myriad Pro" panose="020B0503030403020204" charset="0"/>
            </a:rPr>
            <a:t> uygulayan veya AB </a:t>
          </a:r>
          <a:r>
            <a:rPr lang="tr-TR" sz="1600" b="1" dirty="0" err="1">
              <a:solidFill>
                <a:srgbClr val="D8AD65"/>
              </a:solidFill>
              <a:latin typeface="Myriad Pro" panose="020B0503030403020204" charset="0"/>
            </a:rPr>
            <a:t>ETS’si</a:t>
          </a:r>
          <a:r>
            <a:rPr lang="tr-TR" sz="1600" b="1" dirty="0">
              <a:solidFill>
                <a:srgbClr val="D8AD65"/>
              </a:solidFill>
              <a:latin typeface="Myriad Pro" panose="020B0503030403020204" charset="0"/>
            </a:rPr>
            <a:t> ile bağlantılı emisyon ticaret sistemi olan ülke/topraklar uygulamadan muaf </a:t>
          </a:r>
          <a:endParaRPr lang="tr-TR" sz="1600" dirty="0">
            <a:solidFill>
              <a:srgbClr val="D8AD65"/>
            </a:solidFill>
            <a:latin typeface="Myriad Pro" panose="020B0503030403020204" charset="0"/>
          </a:endParaRPr>
        </a:p>
      </dgm:t>
    </dgm:pt>
    <dgm:pt modelId="{D1009ACD-FF82-42BE-9F9C-4C09CA6884BB}" type="parTrans" cxnId="{8418FE2F-6C09-4DF5-A3E6-3CEA505F9CE0}">
      <dgm:prSet/>
      <dgm:spPr/>
      <dgm:t>
        <a:bodyPr/>
        <a:lstStyle/>
        <a:p>
          <a:endParaRPr lang="tr-TR"/>
        </a:p>
      </dgm:t>
    </dgm:pt>
    <dgm:pt modelId="{0D39C26F-0FF3-40B9-80CE-87FD0393F6EC}" type="sibTrans" cxnId="{8418FE2F-6C09-4DF5-A3E6-3CEA505F9CE0}">
      <dgm:prSet/>
      <dgm:spPr/>
      <dgm:t>
        <a:bodyPr/>
        <a:lstStyle/>
        <a:p>
          <a:endParaRPr lang="tr-TR"/>
        </a:p>
      </dgm:t>
    </dgm:pt>
    <dgm:pt modelId="{043CAD59-37B5-418F-80D7-E9A0E3C1BDAE}">
      <dgm:prSet custT="1"/>
      <dgm:spPr/>
      <dgm:t>
        <a:bodyPr anchor="ctr"/>
        <a:lstStyle/>
        <a:p>
          <a:pPr>
            <a:buNone/>
          </a:pPr>
          <a:r>
            <a:rPr lang="tr-TR" sz="1400" b="1" kern="1200" dirty="0">
              <a:solidFill>
                <a:srgbClr val="1B2C57"/>
              </a:solidFill>
              <a:latin typeface="Calibri"/>
              <a:ea typeface="+mn-ea"/>
              <a:cs typeface="+mn-cs"/>
            </a:rPr>
            <a:t>   </a:t>
          </a:r>
          <a:r>
            <a:rPr lang="tr-TR" sz="1400" b="1" kern="1200" dirty="0">
              <a:solidFill>
                <a:srgbClr val="C00000"/>
              </a:solidFill>
              <a:latin typeface="Myriad Pro" panose="020B0503030403020204" charset="0"/>
              <a:ea typeface="+mn-ea"/>
              <a:cs typeface="+mn-cs"/>
            </a:rPr>
            <a:t>EK-III: </a:t>
          </a:r>
          <a:r>
            <a:rPr lang="tr-TR" sz="1400" b="1" kern="1200" dirty="0">
              <a:solidFill>
                <a:srgbClr val="4472C4">
                  <a:lumMod val="75000"/>
                </a:srgbClr>
              </a:solidFill>
              <a:latin typeface="Myriad Pro" panose="020B0503030403020204" charset="0"/>
              <a:ea typeface="+mn-ea"/>
              <a:cs typeface="+mn-cs"/>
            </a:rPr>
            <a:t>Norveç, İzlanda, Lihtenştayn, İsviçre; </a:t>
          </a:r>
          <a:r>
            <a:rPr lang="tr-TR" sz="1400" b="1" kern="1200" dirty="0" err="1">
              <a:solidFill>
                <a:srgbClr val="4472C4">
                  <a:lumMod val="75000"/>
                </a:srgbClr>
              </a:solidFill>
              <a:latin typeface="Myriad Pro" panose="020B0503030403020204" charset="0"/>
              <a:ea typeface="+mn-ea"/>
              <a:cs typeface="+mn-cs"/>
            </a:rPr>
            <a:t>Büsingen</a:t>
          </a:r>
          <a:r>
            <a:rPr lang="tr-TR" sz="1400" b="1" kern="1200" dirty="0">
              <a:solidFill>
                <a:srgbClr val="4472C4">
                  <a:lumMod val="75000"/>
                </a:srgbClr>
              </a:solidFill>
              <a:latin typeface="Myriad Pro" panose="020B0503030403020204" charset="0"/>
              <a:ea typeface="+mn-ea"/>
              <a:cs typeface="+mn-cs"/>
            </a:rPr>
            <a:t>, </a:t>
          </a:r>
          <a:r>
            <a:rPr lang="tr-TR" sz="1400" b="1" kern="1200" dirty="0" err="1">
              <a:solidFill>
                <a:srgbClr val="4472C4">
                  <a:lumMod val="75000"/>
                </a:srgbClr>
              </a:solidFill>
              <a:latin typeface="Myriad Pro" panose="020B0503030403020204" charset="0"/>
              <a:ea typeface="+mn-ea"/>
              <a:cs typeface="+mn-cs"/>
            </a:rPr>
            <a:t>Heligoland</a:t>
          </a:r>
          <a:r>
            <a:rPr lang="tr-TR" sz="1400" b="1" kern="1200" dirty="0">
              <a:solidFill>
                <a:srgbClr val="4472C4">
                  <a:lumMod val="75000"/>
                </a:srgbClr>
              </a:solidFill>
              <a:latin typeface="Myriad Pro" panose="020B0503030403020204" charset="0"/>
              <a:ea typeface="+mn-ea"/>
              <a:cs typeface="+mn-cs"/>
            </a:rPr>
            <a:t>, </a:t>
          </a:r>
          <a:r>
            <a:rPr lang="tr-TR" sz="1400" b="1" kern="1200" dirty="0" err="1">
              <a:solidFill>
                <a:srgbClr val="4472C4">
                  <a:lumMod val="75000"/>
                </a:srgbClr>
              </a:solidFill>
              <a:latin typeface="Myriad Pro" panose="020B0503030403020204" charset="0"/>
              <a:ea typeface="+mn-ea"/>
              <a:cs typeface="+mn-cs"/>
            </a:rPr>
            <a:t>Livigno</a:t>
          </a:r>
          <a:r>
            <a:rPr lang="tr-TR" sz="1400" b="1" kern="1200" dirty="0">
              <a:solidFill>
                <a:srgbClr val="4472C4">
                  <a:lumMod val="75000"/>
                </a:srgbClr>
              </a:solidFill>
              <a:latin typeface="Myriad Pro" panose="020B0503030403020204" charset="0"/>
              <a:ea typeface="+mn-ea"/>
              <a:cs typeface="+mn-cs"/>
            </a:rPr>
            <a:t>, </a:t>
          </a:r>
          <a:r>
            <a:rPr lang="tr-TR" sz="1400" b="1" kern="1200" dirty="0" err="1">
              <a:solidFill>
                <a:srgbClr val="4472C4">
                  <a:lumMod val="75000"/>
                </a:srgbClr>
              </a:solidFill>
              <a:latin typeface="Myriad Pro" panose="020B0503030403020204" charset="0"/>
              <a:ea typeface="+mn-ea"/>
              <a:cs typeface="+mn-cs"/>
            </a:rPr>
            <a:t>Ceuta</a:t>
          </a:r>
          <a:r>
            <a:rPr lang="tr-TR" sz="1400" b="1" kern="1200" dirty="0">
              <a:solidFill>
                <a:srgbClr val="4472C4">
                  <a:lumMod val="75000"/>
                </a:srgbClr>
              </a:solidFill>
              <a:latin typeface="Myriad Pro" panose="020B0503030403020204" charset="0"/>
              <a:ea typeface="+mn-ea"/>
              <a:cs typeface="+mn-cs"/>
            </a:rPr>
            <a:t>, </a:t>
          </a:r>
          <a:r>
            <a:rPr lang="tr-TR" sz="1400" b="1" kern="1200" dirty="0" err="1">
              <a:solidFill>
                <a:srgbClr val="4472C4">
                  <a:lumMod val="75000"/>
                </a:srgbClr>
              </a:solidFill>
              <a:latin typeface="Myriad Pro" panose="020B0503030403020204" charset="0"/>
              <a:ea typeface="+mn-ea"/>
              <a:cs typeface="+mn-cs"/>
            </a:rPr>
            <a:t>Melilla</a:t>
          </a:r>
          <a:endParaRPr lang="tr-TR" sz="1400" b="1" kern="1200" dirty="0">
            <a:solidFill>
              <a:srgbClr val="4472C4">
                <a:lumMod val="75000"/>
              </a:srgbClr>
            </a:solidFill>
            <a:latin typeface="Myriad Pro" panose="020B0503030403020204" charset="0"/>
            <a:ea typeface="+mn-ea"/>
            <a:cs typeface="+mn-cs"/>
          </a:endParaRPr>
        </a:p>
      </dgm:t>
    </dgm:pt>
    <dgm:pt modelId="{3BB44495-02FD-4A83-8BBE-98CF5C502A72}" type="parTrans" cxnId="{4704A78F-776F-44EC-9925-78680C091F8A}">
      <dgm:prSet/>
      <dgm:spPr/>
      <dgm:t>
        <a:bodyPr/>
        <a:lstStyle/>
        <a:p>
          <a:endParaRPr lang="tr-TR"/>
        </a:p>
      </dgm:t>
    </dgm:pt>
    <dgm:pt modelId="{719700FE-ACA8-449C-829C-E27B4D4B5648}" type="sibTrans" cxnId="{4704A78F-776F-44EC-9925-78680C091F8A}">
      <dgm:prSet/>
      <dgm:spPr/>
      <dgm:t>
        <a:bodyPr/>
        <a:lstStyle/>
        <a:p>
          <a:endParaRPr lang="tr-TR"/>
        </a:p>
      </dgm:t>
    </dgm:pt>
    <dgm:pt modelId="{C8BB0469-BFBF-469A-B88A-F883873E122F}" type="pres">
      <dgm:prSet presAssocID="{B562DF64-46F6-4189-B452-534A649B4696}" presName="linear" presStyleCnt="0">
        <dgm:presLayoutVars>
          <dgm:animLvl val="lvl"/>
          <dgm:resizeHandles val="exact"/>
        </dgm:presLayoutVars>
      </dgm:prSet>
      <dgm:spPr/>
    </dgm:pt>
    <dgm:pt modelId="{2C7CE244-714A-4EFB-9EE4-DA0639351F3E}" type="pres">
      <dgm:prSet presAssocID="{5D1D1B31-5FEB-44C7-852C-BDE90C1C7B38}" presName="parentText" presStyleLbl="node1" presStyleIdx="0" presStyleCnt="4">
        <dgm:presLayoutVars>
          <dgm:chMax val="0"/>
          <dgm:bulletEnabled val="1"/>
        </dgm:presLayoutVars>
      </dgm:prSet>
      <dgm:spPr/>
    </dgm:pt>
    <dgm:pt modelId="{E3176127-2CAC-4E03-8A34-B0F95ABE4ED0}" type="pres">
      <dgm:prSet presAssocID="{18B09ACD-4F1E-46D6-ADAC-3369DA821798}" presName="spacer" presStyleCnt="0"/>
      <dgm:spPr/>
    </dgm:pt>
    <dgm:pt modelId="{5360EBBA-122D-4BDB-9B51-8FB196FE6D32}" type="pres">
      <dgm:prSet presAssocID="{4A037EAC-50FB-49A4-BA1F-6AB78642B216}" presName="parentText" presStyleLbl="node1" presStyleIdx="1" presStyleCnt="4" custScaleY="81592">
        <dgm:presLayoutVars>
          <dgm:chMax val="0"/>
          <dgm:bulletEnabled val="1"/>
        </dgm:presLayoutVars>
      </dgm:prSet>
      <dgm:spPr/>
    </dgm:pt>
    <dgm:pt modelId="{AD76A57D-A43B-4EF1-A421-DFE2D53B96D0}" type="pres">
      <dgm:prSet presAssocID="{5F57AAE5-5406-4D03-B90A-CBD3E1A11EAE}" presName="spacer" presStyleCnt="0"/>
      <dgm:spPr/>
    </dgm:pt>
    <dgm:pt modelId="{5139FF26-A6B9-4B46-A070-7254074192BA}" type="pres">
      <dgm:prSet presAssocID="{A1066F4C-1603-427F-9711-7AC47A6891A2}" presName="parentText" presStyleLbl="node1" presStyleIdx="2" presStyleCnt="4" custScaleY="83514">
        <dgm:presLayoutVars>
          <dgm:chMax val="0"/>
          <dgm:bulletEnabled val="1"/>
        </dgm:presLayoutVars>
      </dgm:prSet>
      <dgm:spPr/>
    </dgm:pt>
    <dgm:pt modelId="{2FE3936A-D2D2-4EC3-8605-601D4F795ABC}" type="pres">
      <dgm:prSet presAssocID="{A1066F4C-1603-427F-9711-7AC47A6891A2}" presName="childText" presStyleLbl="revTx" presStyleIdx="0" presStyleCnt="2">
        <dgm:presLayoutVars>
          <dgm:bulletEnabled val="1"/>
        </dgm:presLayoutVars>
      </dgm:prSet>
      <dgm:spPr/>
    </dgm:pt>
    <dgm:pt modelId="{23C73441-89EF-4D5B-A1A1-D05FE7EF4700}" type="pres">
      <dgm:prSet presAssocID="{1DEEFA2A-AAFE-4D9C-9B90-AC1CE5BF541D}" presName="parentText" presStyleLbl="node1" presStyleIdx="3" presStyleCnt="4" custScaleY="73944">
        <dgm:presLayoutVars>
          <dgm:chMax val="0"/>
          <dgm:bulletEnabled val="1"/>
        </dgm:presLayoutVars>
      </dgm:prSet>
      <dgm:spPr/>
    </dgm:pt>
    <dgm:pt modelId="{048F2469-112F-484F-AB43-669D7810236D}" type="pres">
      <dgm:prSet presAssocID="{1DEEFA2A-AAFE-4D9C-9B90-AC1CE5BF541D}" presName="childText" presStyleLbl="revTx" presStyleIdx="1" presStyleCnt="2">
        <dgm:presLayoutVars>
          <dgm:bulletEnabled val="1"/>
        </dgm:presLayoutVars>
      </dgm:prSet>
      <dgm:spPr/>
    </dgm:pt>
  </dgm:ptLst>
  <dgm:cxnLst>
    <dgm:cxn modelId="{6240320B-2821-473A-AB9E-7C564A8BFD72}" type="presOf" srcId="{5D1D1B31-5FEB-44C7-852C-BDE90C1C7B38}" destId="{2C7CE244-714A-4EFB-9EE4-DA0639351F3E}" srcOrd="0" destOrd="0" presId="urn:microsoft.com/office/officeart/2005/8/layout/vList2"/>
    <dgm:cxn modelId="{8418FE2F-6C09-4DF5-A3E6-3CEA505F9CE0}" srcId="{B562DF64-46F6-4189-B452-534A649B4696}" destId="{1DEEFA2A-AAFE-4D9C-9B90-AC1CE5BF541D}" srcOrd="3" destOrd="0" parTransId="{D1009ACD-FF82-42BE-9F9C-4C09CA6884BB}" sibTransId="{0D39C26F-0FF3-40B9-80CE-87FD0393F6EC}"/>
    <dgm:cxn modelId="{74A16260-DF82-4CB2-9204-0463A7C52DED}" srcId="{B562DF64-46F6-4189-B452-534A649B4696}" destId="{5D1D1B31-5FEB-44C7-852C-BDE90C1C7B38}" srcOrd="0" destOrd="0" parTransId="{19012BCB-AE34-4BD6-B1E3-071215EAF7F5}" sibTransId="{18B09ACD-4F1E-46D6-ADAC-3369DA821798}"/>
    <dgm:cxn modelId="{1AC8FC42-4E79-4D07-BD24-0DDD17C8FCDB}" type="presOf" srcId="{C5F84640-3C43-4892-AEBF-421471668726}" destId="{2FE3936A-D2D2-4EC3-8605-601D4F795ABC}" srcOrd="0" destOrd="0" presId="urn:microsoft.com/office/officeart/2005/8/layout/vList2"/>
    <dgm:cxn modelId="{067D2146-4588-4510-B9FE-7D94140282E4}" srcId="{B562DF64-46F6-4189-B452-534A649B4696}" destId="{4A037EAC-50FB-49A4-BA1F-6AB78642B216}" srcOrd="1" destOrd="0" parTransId="{7CA8743A-D612-4F21-BBD6-896A0501D993}" sibTransId="{5F57AAE5-5406-4D03-B90A-CBD3E1A11EAE}"/>
    <dgm:cxn modelId="{923D8368-1921-481C-BD22-3A088861AB1E}" srcId="{B562DF64-46F6-4189-B452-534A649B4696}" destId="{A1066F4C-1603-427F-9711-7AC47A6891A2}" srcOrd="2" destOrd="0" parTransId="{45CB60F1-2C1A-476D-95C3-ADBE8E41B5E4}" sibTransId="{95264444-4A14-44BA-831E-B4E5246A845F}"/>
    <dgm:cxn modelId="{14B6426C-F580-44FA-A27A-DC5154E038AC}" type="presOf" srcId="{4A037EAC-50FB-49A4-BA1F-6AB78642B216}" destId="{5360EBBA-122D-4BDB-9B51-8FB196FE6D32}" srcOrd="0" destOrd="0" presId="urn:microsoft.com/office/officeart/2005/8/layout/vList2"/>
    <dgm:cxn modelId="{D95F0D73-6019-4539-9125-4E3503EBAE57}" type="presOf" srcId="{043CAD59-37B5-418F-80D7-E9A0E3C1BDAE}" destId="{048F2469-112F-484F-AB43-669D7810236D}" srcOrd="0" destOrd="0" presId="urn:microsoft.com/office/officeart/2005/8/layout/vList2"/>
    <dgm:cxn modelId="{78D9B558-EA2A-42C4-9E13-8066C22A7C91}" type="presOf" srcId="{B562DF64-46F6-4189-B452-534A649B4696}" destId="{C8BB0469-BFBF-469A-B88A-F883873E122F}" srcOrd="0" destOrd="0" presId="urn:microsoft.com/office/officeart/2005/8/layout/vList2"/>
    <dgm:cxn modelId="{F41F287F-59B9-44C7-AD6A-EC353315DC4A}" type="presOf" srcId="{1DEEFA2A-AAFE-4D9C-9B90-AC1CE5BF541D}" destId="{23C73441-89EF-4D5B-A1A1-D05FE7EF4700}" srcOrd="0" destOrd="0" presId="urn:microsoft.com/office/officeart/2005/8/layout/vList2"/>
    <dgm:cxn modelId="{94102788-8F93-4F41-AF8C-55FFFBAE8FBB}" srcId="{A1066F4C-1603-427F-9711-7AC47A6891A2}" destId="{C5F84640-3C43-4892-AEBF-421471668726}" srcOrd="0" destOrd="0" parTransId="{9249F49F-DFDB-43C2-A351-2F2612653C9D}" sibTransId="{7429FD30-2319-4A34-B041-BE59E17D1F5C}"/>
    <dgm:cxn modelId="{4704A78F-776F-44EC-9925-78680C091F8A}" srcId="{1DEEFA2A-AAFE-4D9C-9B90-AC1CE5BF541D}" destId="{043CAD59-37B5-418F-80D7-E9A0E3C1BDAE}" srcOrd="0" destOrd="0" parTransId="{3BB44495-02FD-4A83-8BBE-98CF5C502A72}" sibTransId="{719700FE-ACA8-449C-829C-E27B4D4B5648}"/>
    <dgm:cxn modelId="{A0EA86F4-6178-4A3A-A38B-B279F9CE742D}" type="presOf" srcId="{A1066F4C-1603-427F-9711-7AC47A6891A2}" destId="{5139FF26-A6B9-4B46-A070-7254074192BA}" srcOrd="0" destOrd="0" presId="urn:microsoft.com/office/officeart/2005/8/layout/vList2"/>
    <dgm:cxn modelId="{E5ADF888-B1AC-4A00-ADD5-A51C00102DD0}" type="presParOf" srcId="{C8BB0469-BFBF-469A-B88A-F883873E122F}" destId="{2C7CE244-714A-4EFB-9EE4-DA0639351F3E}" srcOrd="0" destOrd="0" presId="urn:microsoft.com/office/officeart/2005/8/layout/vList2"/>
    <dgm:cxn modelId="{755C4DDC-BC55-4E07-9282-B8F071295038}" type="presParOf" srcId="{C8BB0469-BFBF-469A-B88A-F883873E122F}" destId="{E3176127-2CAC-4E03-8A34-B0F95ABE4ED0}" srcOrd="1" destOrd="0" presId="urn:microsoft.com/office/officeart/2005/8/layout/vList2"/>
    <dgm:cxn modelId="{6E3330C8-5D4B-43C7-BC69-1E49417A9321}" type="presParOf" srcId="{C8BB0469-BFBF-469A-B88A-F883873E122F}" destId="{5360EBBA-122D-4BDB-9B51-8FB196FE6D32}" srcOrd="2" destOrd="0" presId="urn:microsoft.com/office/officeart/2005/8/layout/vList2"/>
    <dgm:cxn modelId="{A10D68A2-C56C-4F46-8F6B-F1F15E36E557}" type="presParOf" srcId="{C8BB0469-BFBF-469A-B88A-F883873E122F}" destId="{AD76A57D-A43B-4EF1-A421-DFE2D53B96D0}" srcOrd="3" destOrd="0" presId="urn:microsoft.com/office/officeart/2005/8/layout/vList2"/>
    <dgm:cxn modelId="{768AEAA7-E7B5-4061-B55F-7A78DE247534}" type="presParOf" srcId="{C8BB0469-BFBF-469A-B88A-F883873E122F}" destId="{5139FF26-A6B9-4B46-A070-7254074192BA}" srcOrd="4" destOrd="0" presId="urn:microsoft.com/office/officeart/2005/8/layout/vList2"/>
    <dgm:cxn modelId="{484CD47B-C4BC-43A3-9C37-3CB4036590BA}" type="presParOf" srcId="{C8BB0469-BFBF-469A-B88A-F883873E122F}" destId="{2FE3936A-D2D2-4EC3-8605-601D4F795ABC}" srcOrd="5" destOrd="0" presId="urn:microsoft.com/office/officeart/2005/8/layout/vList2"/>
    <dgm:cxn modelId="{B415B0C6-A359-45F9-B55D-2635982A9632}" type="presParOf" srcId="{C8BB0469-BFBF-469A-B88A-F883873E122F}" destId="{23C73441-89EF-4D5B-A1A1-D05FE7EF4700}" srcOrd="6" destOrd="0" presId="urn:microsoft.com/office/officeart/2005/8/layout/vList2"/>
    <dgm:cxn modelId="{3EF50437-A0F8-45DD-B284-0BE6FA14CB61}" type="presParOf" srcId="{C8BB0469-BFBF-469A-B88A-F883873E122F}" destId="{048F2469-112F-484F-AB43-669D7810236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A2A65D-2D98-485F-A94E-F1CFF88E58E1}" type="doc">
      <dgm:prSet loTypeId="urn:microsoft.com/office/officeart/2005/8/layout/orgChart1" loCatId="hierarchy" qsTypeId="urn:microsoft.com/office/officeart/2005/8/quickstyle/simple4" qsCatId="simple" csTypeId="urn:microsoft.com/office/officeart/2005/8/colors/accent1_4" csCatId="accent1" phldr="1"/>
      <dgm:spPr/>
      <dgm:t>
        <a:bodyPr/>
        <a:lstStyle/>
        <a:p>
          <a:endParaRPr lang="tr-TR"/>
        </a:p>
      </dgm:t>
    </dgm:pt>
    <dgm:pt modelId="{7329C583-C309-4C6F-A288-A63FC746EB28}">
      <dgm:prSet custT="1"/>
      <dgm:spPr/>
      <dgm:t>
        <a:bodyPr/>
        <a:lstStyle/>
        <a:p>
          <a:r>
            <a:rPr lang="tr-TR" sz="1600" b="1" dirty="0"/>
            <a:t>Çeyrek dönemler itibariyle aşağıdaki unsurları içeren SKDM Raporunun sunulması gerekmekte</a:t>
          </a:r>
        </a:p>
      </dgm:t>
    </dgm:pt>
    <dgm:pt modelId="{928A9072-0E23-49BA-A58F-8AC775CA1BDD}" type="parTrans" cxnId="{79E3C186-8A7D-4815-B452-BCD37673FA1B}">
      <dgm:prSet/>
      <dgm:spPr/>
      <dgm:t>
        <a:bodyPr/>
        <a:lstStyle/>
        <a:p>
          <a:endParaRPr lang="tr-TR"/>
        </a:p>
      </dgm:t>
    </dgm:pt>
    <dgm:pt modelId="{AAAFF77D-2976-4A4C-A5E7-FBCD78A1A17F}" type="sibTrans" cxnId="{79E3C186-8A7D-4815-B452-BCD37673FA1B}">
      <dgm:prSet/>
      <dgm:spPr/>
      <dgm:t>
        <a:bodyPr/>
        <a:lstStyle/>
        <a:p>
          <a:endParaRPr lang="tr-TR"/>
        </a:p>
      </dgm:t>
    </dgm:pt>
    <dgm:pt modelId="{C727324F-356C-4110-9B9F-7C050AAEBF8C}">
      <dgm:prSet/>
      <dgm:spPr/>
      <dgm:t>
        <a:bodyPr/>
        <a:lstStyle/>
        <a:p>
          <a:r>
            <a:rPr lang="tr-TR" b="1" dirty="0"/>
            <a:t>İthal edilen her bir ürün türü için toplam ürün miktarı</a:t>
          </a:r>
        </a:p>
      </dgm:t>
    </dgm:pt>
    <dgm:pt modelId="{77344D91-745C-4DC7-B0A8-CD1187DFF5E9}" type="parTrans" cxnId="{85951276-79B0-409D-A2A8-B40E837300CB}">
      <dgm:prSet/>
      <dgm:spPr/>
      <dgm:t>
        <a:bodyPr/>
        <a:lstStyle/>
        <a:p>
          <a:endParaRPr lang="tr-TR"/>
        </a:p>
      </dgm:t>
    </dgm:pt>
    <dgm:pt modelId="{99C05465-A1FD-4081-BE9E-DF7C81451D88}" type="sibTrans" cxnId="{85951276-79B0-409D-A2A8-B40E837300CB}">
      <dgm:prSet/>
      <dgm:spPr/>
      <dgm:t>
        <a:bodyPr/>
        <a:lstStyle/>
        <a:p>
          <a:endParaRPr lang="tr-TR"/>
        </a:p>
      </dgm:t>
    </dgm:pt>
    <dgm:pt modelId="{692D1F5A-B13E-4F6B-AC13-D589E49C8752}">
      <dgm:prSet/>
      <dgm:spPr/>
      <dgm:t>
        <a:bodyPr/>
        <a:lstStyle/>
        <a:p>
          <a:r>
            <a:rPr lang="tr-TR" b="1" dirty="0"/>
            <a:t>Menşe ülkesinde ürünü üreten tesis bazında ayrıştırılmış şekilde </a:t>
          </a:r>
        </a:p>
      </dgm:t>
    </dgm:pt>
    <dgm:pt modelId="{80E03C0D-A23A-4ED3-9AF7-83DA5E514593}" type="parTrans" cxnId="{6777E53B-DD16-41C7-8280-0E5BBECA0FDD}">
      <dgm:prSet/>
      <dgm:spPr/>
      <dgm:t>
        <a:bodyPr/>
        <a:lstStyle/>
        <a:p>
          <a:endParaRPr lang="tr-TR"/>
        </a:p>
      </dgm:t>
    </dgm:pt>
    <dgm:pt modelId="{4B7E77ED-0565-46CA-AFAE-3A17C5D88E7C}" type="sibTrans" cxnId="{6777E53B-DD16-41C7-8280-0E5BBECA0FDD}">
      <dgm:prSet/>
      <dgm:spPr/>
      <dgm:t>
        <a:bodyPr/>
        <a:lstStyle/>
        <a:p>
          <a:endParaRPr lang="tr-TR"/>
        </a:p>
      </dgm:t>
    </dgm:pt>
    <dgm:pt modelId="{B09090A8-9F5A-4EC8-8817-B56FEDE55B8E}">
      <dgm:prSet/>
      <dgm:spPr/>
      <dgm:t>
        <a:bodyPr/>
        <a:lstStyle/>
        <a:p>
          <a:r>
            <a:rPr lang="tr-TR" b="1" dirty="0"/>
            <a:t>Ek-</a:t>
          </a:r>
          <a:r>
            <a:rPr lang="tr-TR" b="1" dirty="0" err="1"/>
            <a:t>IV’de</a:t>
          </a:r>
          <a:r>
            <a:rPr lang="tr-TR" b="1" dirty="0"/>
            <a:t> düzenlenen ve uygulama mevzuatında detaylandırılan yöntem çerçevesinde hesaplanmış toplam </a:t>
          </a:r>
          <a:r>
            <a:rPr lang="tr-TR" b="1" dirty="0">
              <a:solidFill>
                <a:srgbClr val="FF0000"/>
              </a:solidFill>
            </a:rPr>
            <a:t>doğrudan gömülü emisyon değeri</a:t>
          </a:r>
        </a:p>
      </dgm:t>
    </dgm:pt>
    <dgm:pt modelId="{0752BAA9-7220-4CFD-9426-E8DC216A2A99}" type="parTrans" cxnId="{8A039F50-0C5F-4825-9837-292ADA3AA04D}">
      <dgm:prSet/>
      <dgm:spPr/>
      <dgm:t>
        <a:bodyPr/>
        <a:lstStyle/>
        <a:p>
          <a:endParaRPr lang="tr-TR"/>
        </a:p>
      </dgm:t>
    </dgm:pt>
    <dgm:pt modelId="{D46E2C14-AFE0-4C95-9FD8-8E725E1B2374}" type="sibTrans" cxnId="{8A039F50-0C5F-4825-9837-292ADA3AA04D}">
      <dgm:prSet/>
      <dgm:spPr/>
      <dgm:t>
        <a:bodyPr/>
        <a:lstStyle/>
        <a:p>
          <a:endParaRPr lang="tr-TR"/>
        </a:p>
      </dgm:t>
    </dgm:pt>
    <dgm:pt modelId="{D35F9568-FD25-48A8-8201-C0CD46C1749A}">
      <dgm:prSet/>
      <dgm:spPr/>
      <dgm:t>
        <a:bodyPr/>
        <a:lstStyle/>
        <a:p>
          <a:r>
            <a:rPr lang="tr-TR" b="1" dirty="0"/>
            <a:t>Basit ürün / Karmaşık ürün  ayrımı </a:t>
          </a:r>
        </a:p>
      </dgm:t>
    </dgm:pt>
    <dgm:pt modelId="{058276CC-4A39-4AF4-BCD1-3566D7AD6EF5}" type="parTrans" cxnId="{4553F884-5B15-4554-8EF6-9D59887F8CC9}">
      <dgm:prSet/>
      <dgm:spPr/>
      <dgm:t>
        <a:bodyPr/>
        <a:lstStyle/>
        <a:p>
          <a:endParaRPr lang="tr-TR"/>
        </a:p>
      </dgm:t>
    </dgm:pt>
    <dgm:pt modelId="{C9180D3F-1A52-4FFB-998E-3CBD665790A9}" type="sibTrans" cxnId="{4553F884-5B15-4554-8EF6-9D59887F8CC9}">
      <dgm:prSet/>
      <dgm:spPr/>
      <dgm:t>
        <a:bodyPr/>
        <a:lstStyle/>
        <a:p>
          <a:endParaRPr lang="tr-TR"/>
        </a:p>
      </dgm:t>
    </dgm:pt>
    <dgm:pt modelId="{68724D5B-E17D-4305-9E27-0DBB7FB26C7A}">
      <dgm:prSet/>
      <dgm:spPr/>
      <dgm:t>
        <a:bodyPr/>
        <a:lstStyle/>
        <a:p>
          <a:r>
            <a:rPr lang="tr-TR" b="1" dirty="0"/>
            <a:t>Ürüne gömülü toplam </a:t>
          </a:r>
          <a:r>
            <a:rPr lang="tr-TR" b="1" dirty="0">
              <a:solidFill>
                <a:srgbClr val="FF0000"/>
              </a:solidFill>
            </a:rPr>
            <a:t>dolaylı emisyon miktarı</a:t>
          </a:r>
        </a:p>
        <a:p>
          <a:r>
            <a:rPr lang="tr-TR" b="1" dirty="0"/>
            <a:t>(üretim aşamasındaki elektrik tüketimi)</a:t>
          </a:r>
        </a:p>
      </dgm:t>
    </dgm:pt>
    <dgm:pt modelId="{07445C63-B501-43ED-9C87-D03987EDC299}" type="parTrans" cxnId="{B2ED26BE-797D-4C56-9C62-92990B534B10}">
      <dgm:prSet/>
      <dgm:spPr/>
      <dgm:t>
        <a:bodyPr/>
        <a:lstStyle/>
        <a:p>
          <a:endParaRPr lang="tr-TR"/>
        </a:p>
      </dgm:t>
    </dgm:pt>
    <dgm:pt modelId="{A0B3E8DE-E1C0-4B97-87CF-1E2DE9BA6118}" type="sibTrans" cxnId="{B2ED26BE-797D-4C56-9C62-92990B534B10}">
      <dgm:prSet/>
      <dgm:spPr/>
      <dgm:t>
        <a:bodyPr/>
        <a:lstStyle/>
        <a:p>
          <a:endParaRPr lang="tr-TR"/>
        </a:p>
      </dgm:t>
    </dgm:pt>
    <dgm:pt modelId="{E7DDA40C-6086-4469-BD20-3EFABFDF7C9F}">
      <dgm:prSet/>
      <dgm:spPr/>
      <dgm:t>
        <a:bodyPr/>
        <a:lstStyle/>
        <a:p>
          <a:r>
            <a:rPr lang="tr-TR" b="1" dirty="0"/>
            <a:t>Uygulama yönetmeliği ile belirlenen usul:</a:t>
          </a:r>
        </a:p>
        <a:p>
          <a:r>
            <a:rPr lang="tr-TR" b="1" dirty="0"/>
            <a:t>- Ana yöntem: varsayılan değer </a:t>
          </a:r>
        </a:p>
        <a:p>
          <a:r>
            <a:rPr lang="tr-TR" b="1" dirty="0"/>
            <a:t>-İstisna: gerçekleşen değer</a:t>
          </a:r>
        </a:p>
      </dgm:t>
    </dgm:pt>
    <dgm:pt modelId="{E0D8EBF6-7DDA-47ED-A00A-77D6E6916EE2}" type="parTrans" cxnId="{DF15960C-875D-48D5-A741-99E6806BA598}">
      <dgm:prSet/>
      <dgm:spPr/>
      <dgm:t>
        <a:bodyPr/>
        <a:lstStyle/>
        <a:p>
          <a:endParaRPr lang="tr-TR"/>
        </a:p>
      </dgm:t>
    </dgm:pt>
    <dgm:pt modelId="{95414942-046E-4371-8FE2-53823875DFBD}" type="sibTrans" cxnId="{DF15960C-875D-48D5-A741-99E6806BA598}">
      <dgm:prSet/>
      <dgm:spPr/>
      <dgm:t>
        <a:bodyPr/>
        <a:lstStyle/>
        <a:p>
          <a:endParaRPr lang="tr-TR"/>
        </a:p>
      </dgm:t>
    </dgm:pt>
    <dgm:pt modelId="{7BBAC38C-7271-497D-ABCA-FBD5814C4CEB}">
      <dgm:prSet/>
      <dgm:spPr/>
      <dgm:t>
        <a:bodyPr/>
        <a:lstStyle/>
        <a:p>
          <a:r>
            <a:rPr lang="tr-TR" b="1" dirty="0"/>
            <a:t>Menşe ülkede ithal üründeki gömülü emisyonlar için                   tahsil edilen karbon ücreti </a:t>
          </a:r>
        </a:p>
      </dgm:t>
    </dgm:pt>
    <dgm:pt modelId="{847A0147-CFD6-4475-A032-442DB64EFA9F}" type="parTrans" cxnId="{5FD29101-18D7-4373-BF8B-0413E9579385}">
      <dgm:prSet/>
      <dgm:spPr/>
      <dgm:t>
        <a:bodyPr/>
        <a:lstStyle/>
        <a:p>
          <a:endParaRPr lang="tr-TR"/>
        </a:p>
      </dgm:t>
    </dgm:pt>
    <dgm:pt modelId="{64F04434-A23C-46B5-B42F-4C1C4EFC668E}" type="sibTrans" cxnId="{5FD29101-18D7-4373-BF8B-0413E9579385}">
      <dgm:prSet/>
      <dgm:spPr/>
      <dgm:t>
        <a:bodyPr/>
        <a:lstStyle/>
        <a:p>
          <a:endParaRPr lang="tr-TR"/>
        </a:p>
      </dgm:t>
    </dgm:pt>
    <dgm:pt modelId="{2F1EADF8-CF5C-4727-A315-544E6DA4B6FD}">
      <dgm:prSet/>
      <dgm:spPr/>
      <dgm:t>
        <a:bodyPr/>
        <a:lstStyle/>
        <a:p>
          <a:r>
            <a:rPr lang="tr-TR" b="1" dirty="0"/>
            <a:t>Bu ücretin ihracat iadesi veya ihracata yönelik diğer bir tazminata konu olmaması gerekmekte</a:t>
          </a:r>
        </a:p>
      </dgm:t>
    </dgm:pt>
    <dgm:pt modelId="{8063563D-67A1-4E2A-BBB5-F7974A05B336}" type="parTrans" cxnId="{B54EDE47-6EE6-4112-865C-E743FB5D557C}">
      <dgm:prSet/>
      <dgm:spPr/>
      <dgm:t>
        <a:bodyPr/>
        <a:lstStyle/>
        <a:p>
          <a:endParaRPr lang="tr-TR"/>
        </a:p>
      </dgm:t>
    </dgm:pt>
    <dgm:pt modelId="{05110FED-B44C-45AC-A318-4033598ABF4F}" type="sibTrans" cxnId="{B54EDE47-6EE6-4112-865C-E743FB5D557C}">
      <dgm:prSet/>
      <dgm:spPr/>
      <dgm:t>
        <a:bodyPr/>
        <a:lstStyle/>
        <a:p>
          <a:endParaRPr lang="tr-TR"/>
        </a:p>
      </dgm:t>
    </dgm:pt>
    <dgm:pt modelId="{D405ACCB-D6C8-4A5B-853B-4F54AAD3A180}" type="pres">
      <dgm:prSet presAssocID="{1AA2A65D-2D98-485F-A94E-F1CFF88E58E1}" presName="hierChild1" presStyleCnt="0">
        <dgm:presLayoutVars>
          <dgm:orgChart val="1"/>
          <dgm:chPref val="1"/>
          <dgm:dir/>
          <dgm:animOne val="branch"/>
          <dgm:animLvl val="lvl"/>
          <dgm:resizeHandles/>
        </dgm:presLayoutVars>
      </dgm:prSet>
      <dgm:spPr/>
    </dgm:pt>
    <dgm:pt modelId="{48BC5E02-D076-4719-B331-71DFC2C56A77}" type="pres">
      <dgm:prSet presAssocID="{7329C583-C309-4C6F-A288-A63FC746EB28}" presName="hierRoot1" presStyleCnt="0">
        <dgm:presLayoutVars>
          <dgm:hierBranch val="init"/>
        </dgm:presLayoutVars>
      </dgm:prSet>
      <dgm:spPr/>
    </dgm:pt>
    <dgm:pt modelId="{A7D70E03-38F4-4817-AF5F-A81FE049E35F}" type="pres">
      <dgm:prSet presAssocID="{7329C583-C309-4C6F-A288-A63FC746EB28}" presName="rootComposite1" presStyleCnt="0"/>
      <dgm:spPr/>
    </dgm:pt>
    <dgm:pt modelId="{E998DFED-B61D-41AB-A9C7-FDCDF63A53FA}" type="pres">
      <dgm:prSet presAssocID="{7329C583-C309-4C6F-A288-A63FC746EB28}" presName="rootText1" presStyleLbl="node0" presStyleIdx="0" presStyleCnt="1" custScaleX="202585">
        <dgm:presLayoutVars>
          <dgm:chPref val="3"/>
        </dgm:presLayoutVars>
      </dgm:prSet>
      <dgm:spPr/>
    </dgm:pt>
    <dgm:pt modelId="{3AC8E150-BFD3-44AA-AFCA-1C1E5341C8D0}" type="pres">
      <dgm:prSet presAssocID="{7329C583-C309-4C6F-A288-A63FC746EB28}" presName="rootConnector1" presStyleLbl="node1" presStyleIdx="0" presStyleCnt="0"/>
      <dgm:spPr/>
    </dgm:pt>
    <dgm:pt modelId="{028CB2C3-E93E-4DA2-9104-4D5685CE84F7}" type="pres">
      <dgm:prSet presAssocID="{7329C583-C309-4C6F-A288-A63FC746EB28}" presName="hierChild2" presStyleCnt="0"/>
      <dgm:spPr/>
    </dgm:pt>
    <dgm:pt modelId="{2EC9D42D-5FF8-42AC-886D-0912B0CB387E}" type="pres">
      <dgm:prSet presAssocID="{77344D91-745C-4DC7-B0A8-CD1187DFF5E9}" presName="Name37" presStyleLbl="parChTrans1D2" presStyleIdx="0" presStyleCnt="4"/>
      <dgm:spPr/>
    </dgm:pt>
    <dgm:pt modelId="{587FFB85-9D11-42DC-8DA3-55CF6A020A4E}" type="pres">
      <dgm:prSet presAssocID="{C727324F-356C-4110-9B9F-7C050AAEBF8C}" presName="hierRoot2" presStyleCnt="0">
        <dgm:presLayoutVars>
          <dgm:hierBranch val="init"/>
        </dgm:presLayoutVars>
      </dgm:prSet>
      <dgm:spPr/>
    </dgm:pt>
    <dgm:pt modelId="{8A5A45D3-5B41-4A77-8439-69B71F7BDD7C}" type="pres">
      <dgm:prSet presAssocID="{C727324F-356C-4110-9B9F-7C050AAEBF8C}" presName="rootComposite" presStyleCnt="0"/>
      <dgm:spPr/>
    </dgm:pt>
    <dgm:pt modelId="{8C97CE63-A6BF-478B-8180-444E224CDF46}" type="pres">
      <dgm:prSet presAssocID="{C727324F-356C-4110-9B9F-7C050AAEBF8C}" presName="rootText" presStyleLbl="node2" presStyleIdx="0" presStyleCnt="4" custScaleX="96711" custScaleY="142078">
        <dgm:presLayoutVars>
          <dgm:chPref val="3"/>
        </dgm:presLayoutVars>
      </dgm:prSet>
      <dgm:spPr/>
    </dgm:pt>
    <dgm:pt modelId="{349EE43B-3175-491B-AAE3-ECDC195A21AE}" type="pres">
      <dgm:prSet presAssocID="{C727324F-356C-4110-9B9F-7C050AAEBF8C}" presName="rootConnector" presStyleLbl="node2" presStyleIdx="0" presStyleCnt="4"/>
      <dgm:spPr/>
    </dgm:pt>
    <dgm:pt modelId="{C0E8FDDE-358E-4B03-82A4-7ECA0E3D1EBC}" type="pres">
      <dgm:prSet presAssocID="{C727324F-356C-4110-9B9F-7C050AAEBF8C}" presName="hierChild4" presStyleCnt="0"/>
      <dgm:spPr/>
    </dgm:pt>
    <dgm:pt modelId="{29203F16-11C6-4A77-9BAA-9CD92383CF99}" type="pres">
      <dgm:prSet presAssocID="{80E03C0D-A23A-4ED3-9AF7-83DA5E514593}" presName="Name37" presStyleLbl="parChTrans1D3" presStyleIdx="0" presStyleCnt="4"/>
      <dgm:spPr/>
    </dgm:pt>
    <dgm:pt modelId="{BAC7BBA2-38CB-426E-9A41-70E1020DEBD9}" type="pres">
      <dgm:prSet presAssocID="{692D1F5A-B13E-4F6B-AC13-D589E49C8752}" presName="hierRoot2" presStyleCnt="0">
        <dgm:presLayoutVars>
          <dgm:hierBranch val="init"/>
        </dgm:presLayoutVars>
      </dgm:prSet>
      <dgm:spPr/>
    </dgm:pt>
    <dgm:pt modelId="{541F5A09-A99E-425F-99E8-C993C7E6CF68}" type="pres">
      <dgm:prSet presAssocID="{692D1F5A-B13E-4F6B-AC13-D589E49C8752}" presName="rootComposite" presStyleCnt="0"/>
      <dgm:spPr/>
    </dgm:pt>
    <dgm:pt modelId="{1EB1E672-822F-4F15-91CA-E3162378F4B6}" type="pres">
      <dgm:prSet presAssocID="{692D1F5A-B13E-4F6B-AC13-D589E49C8752}" presName="rootText" presStyleLbl="node3" presStyleIdx="0" presStyleCnt="4" custScaleX="65773" custScaleY="113301" custLinFactNeighborX="-6599" custLinFactNeighborY="-27409">
        <dgm:presLayoutVars>
          <dgm:chPref val="3"/>
        </dgm:presLayoutVars>
      </dgm:prSet>
      <dgm:spPr/>
    </dgm:pt>
    <dgm:pt modelId="{DC1FD5E7-DAB9-4DD2-AE92-DD5AA634849F}" type="pres">
      <dgm:prSet presAssocID="{692D1F5A-B13E-4F6B-AC13-D589E49C8752}" presName="rootConnector" presStyleLbl="node3" presStyleIdx="0" presStyleCnt="4"/>
      <dgm:spPr/>
    </dgm:pt>
    <dgm:pt modelId="{AFC7CCAD-C1AB-4011-B4DC-868A97B05B0F}" type="pres">
      <dgm:prSet presAssocID="{692D1F5A-B13E-4F6B-AC13-D589E49C8752}" presName="hierChild4" presStyleCnt="0"/>
      <dgm:spPr/>
    </dgm:pt>
    <dgm:pt modelId="{18AEBC63-6100-41D3-96E0-327C6E161029}" type="pres">
      <dgm:prSet presAssocID="{692D1F5A-B13E-4F6B-AC13-D589E49C8752}" presName="hierChild5" presStyleCnt="0"/>
      <dgm:spPr/>
    </dgm:pt>
    <dgm:pt modelId="{D7AD8521-EAE9-49B3-AC5A-D0F5221012A6}" type="pres">
      <dgm:prSet presAssocID="{C727324F-356C-4110-9B9F-7C050AAEBF8C}" presName="hierChild5" presStyleCnt="0"/>
      <dgm:spPr/>
    </dgm:pt>
    <dgm:pt modelId="{8F5A18CF-996E-470C-819D-51A341EE607F}" type="pres">
      <dgm:prSet presAssocID="{0752BAA9-7220-4CFD-9426-E8DC216A2A99}" presName="Name37" presStyleLbl="parChTrans1D2" presStyleIdx="1" presStyleCnt="4"/>
      <dgm:spPr/>
    </dgm:pt>
    <dgm:pt modelId="{110275AE-7F22-4B05-B33C-1C234BC19117}" type="pres">
      <dgm:prSet presAssocID="{B09090A8-9F5A-4EC8-8817-B56FEDE55B8E}" presName="hierRoot2" presStyleCnt="0">
        <dgm:presLayoutVars>
          <dgm:hierBranch val="init"/>
        </dgm:presLayoutVars>
      </dgm:prSet>
      <dgm:spPr/>
    </dgm:pt>
    <dgm:pt modelId="{D1D9E912-B24C-4D11-922A-8F3433E9B69A}" type="pres">
      <dgm:prSet presAssocID="{B09090A8-9F5A-4EC8-8817-B56FEDE55B8E}" presName="rootComposite" presStyleCnt="0"/>
      <dgm:spPr/>
    </dgm:pt>
    <dgm:pt modelId="{96FD4E13-185F-46FB-BAB3-A65ADB181162}" type="pres">
      <dgm:prSet presAssocID="{B09090A8-9F5A-4EC8-8817-B56FEDE55B8E}" presName="rootText" presStyleLbl="node2" presStyleIdx="1" presStyleCnt="4" custScaleX="100177" custScaleY="126083">
        <dgm:presLayoutVars>
          <dgm:chPref val="3"/>
        </dgm:presLayoutVars>
      </dgm:prSet>
      <dgm:spPr/>
    </dgm:pt>
    <dgm:pt modelId="{38447400-9F9C-44B4-BB4E-8455E522E717}" type="pres">
      <dgm:prSet presAssocID="{B09090A8-9F5A-4EC8-8817-B56FEDE55B8E}" presName="rootConnector" presStyleLbl="node2" presStyleIdx="1" presStyleCnt="4"/>
      <dgm:spPr/>
    </dgm:pt>
    <dgm:pt modelId="{FCAA86D9-1678-4277-8EE0-DF5DF4EB5299}" type="pres">
      <dgm:prSet presAssocID="{B09090A8-9F5A-4EC8-8817-B56FEDE55B8E}" presName="hierChild4" presStyleCnt="0"/>
      <dgm:spPr/>
    </dgm:pt>
    <dgm:pt modelId="{C2AB7AEA-0AF1-4DA7-86F8-E1979061232C}" type="pres">
      <dgm:prSet presAssocID="{058276CC-4A39-4AF4-BCD1-3566D7AD6EF5}" presName="Name37" presStyleLbl="parChTrans1D3" presStyleIdx="1" presStyleCnt="4"/>
      <dgm:spPr/>
    </dgm:pt>
    <dgm:pt modelId="{CBFD346C-D1BD-46A6-957A-5D5DD150C4B1}" type="pres">
      <dgm:prSet presAssocID="{D35F9568-FD25-48A8-8201-C0CD46C1749A}" presName="hierRoot2" presStyleCnt="0">
        <dgm:presLayoutVars>
          <dgm:hierBranch val="init"/>
        </dgm:presLayoutVars>
      </dgm:prSet>
      <dgm:spPr/>
    </dgm:pt>
    <dgm:pt modelId="{0D8E3B51-6F31-4FAA-A350-BFCEB29F17E6}" type="pres">
      <dgm:prSet presAssocID="{D35F9568-FD25-48A8-8201-C0CD46C1749A}" presName="rootComposite" presStyleCnt="0"/>
      <dgm:spPr/>
    </dgm:pt>
    <dgm:pt modelId="{1AE2DA5F-DA80-4E4D-9A7D-E56A980B9866}" type="pres">
      <dgm:prSet presAssocID="{D35F9568-FD25-48A8-8201-C0CD46C1749A}" presName="rootText" presStyleLbl="node3" presStyleIdx="1" presStyleCnt="4" custScaleX="63633" custScaleY="76468" custLinFactNeighborX="-3045" custLinFactNeighborY="-32802">
        <dgm:presLayoutVars>
          <dgm:chPref val="3"/>
        </dgm:presLayoutVars>
      </dgm:prSet>
      <dgm:spPr/>
    </dgm:pt>
    <dgm:pt modelId="{12D573AA-2679-47CF-B9DB-C4C74FAF355A}" type="pres">
      <dgm:prSet presAssocID="{D35F9568-FD25-48A8-8201-C0CD46C1749A}" presName="rootConnector" presStyleLbl="node3" presStyleIdx="1" presStyleCnt="4"/>
      <dgm:spPr/>
    </dgm:pt>
    <dgm:pt modelId="{13E014DF-35DA-4E1A-9F1E-281E645A2246}" type="pres">
      <dgm:prSet presAssocID="{D35F9568-FD25-48A8-8201-C0CD46C1749A}" presName="hierChild4" presStyleCnt="0"/>
      <dgm:spPr/>
    </dgm:pt>
    <dgm:pt modelId="{EF318787-A6BE-40E3-A4F9-6D8F15C075C2}" type="pres">
      <dgm:prSet presAssocID="{D35F9568-FD25-48A8-8201-C0CD46C1749A}" presName="hierChild5" presStyleCnt="0"/>
      <dgm:spPr/>
    </dgm:pt>
    <dgm:pt modelId="{02A2E5B3-6CE5-4FA4-B199-BE0159A20E96}" type="pres">
      <dgm:prSet presAssocID="{B09090A8-9F5A-4EC8-8817-B56FEDE55B8E}" presName="hierChild5" presStyleCnt="0"/>
      <dgm:spPr/>
    </dgm:pt>
    <dgm:pt modelId="{D5741634-ACC8-487A-96DB-84EFB2B251B3}" type="pres">
      <dgm:prSet presAssocID="{07445C63-B501-43ED-9C87-D03987EDC299}" presName="Name37" presStyleLbl="parChTrans1D2" presStyleIdx="2" presStyleCnt="4"/>
      <dgm:spPr/>
    </dgm:pt>
    <dgm:pt modelId="{92489386-7D6D-43FC-826A-FECC63A650F6}" type="pres">
      <dgm:prSet presAssocID="{68724D5B-E17D-4305-9E27-0DBB7FB26C7A}" presName="hierRoot2" presStyleCnt="0">
        <dgm:presLayoutVars>
          <dgm:hierBranch val="init"/>
        </dgm:presLayoutVars>
      </dgm:prSet>
      <dgm:spPr/>
    </dgm:pt>
    <dgm:pt modelId="{061A5130-10DC-4A81-8D44-F4E25A3BDAAB}" type="pres">
      <dgm:prSet presAssocID="{68724D5B-E17D-4305-9E27-0DBB7FB26C7A}" presName="rootComposite" presStyleCnt="0"/>
      <dgm:spPr/>
    </dgm:pt>
    <dgm:pt modelId="{5793863C-0A59-4381-A96A-0BF442B23E94}" type="pres">
      <dgm:prSet presAssocID="{68724D5B-E17D-4305-9E27-0DBB7FB26C7A}" presName="rootText" presStyleLbl="node2" presStyleIdx="2" presStyleCnt="4" custScaleX="93645" custScaleY="130893" custLinFactNeighborX="-2557" custLinFactNeighborY="-1023">
        <dgm:presLayoutVars>
          <dgm:chPref val="3"/>
        </dgm:presLayoutVars>
      </dgm:prSet>
      <dgm:spPr/>
    </dgm:pt>
    <dgm:pt modelId="{56482BE2-6FC6-4F9C-8ABC-03C0AEF166DC}" type="pres">
      <dgm:prSet presAssocID="{68724D5B-E17D-4305-9E27-0DBB7FB26C7A}" presName="rootConnector" presStyleLbl="node2" presStyleIdx="2" presStyleCnt="4"/>
      <dgm:spPr/>
    </dgm:pt>
    <dgm:pt modelId="{E65D48B2-AAC0-4833-A426-4B291C09620D}" type="pres">
      <dgm:prSet presAssocID="{68724D5B-E17D-4305-9E27-0DBB7FB26C7A}" presName="hierChild4" presStyleCnt="0"/>
      <dgm:spPr/>
    </dgm:pt>
    <dgm:pt modelId="{EBF6C20A-BDC4-49F1-B848-B7A53AB7267F}" type="pres">
      <dgm:prSet presAssocID="{E0D8EBF6-7DDA-47ED-A00A-77D6E6916EE2}" presName="Name37" presStyleLbl="parChTrans1D3" presStyleIdx="2" presStyleCnt="4"/>
      <dgm:spPr/>
    </dgm:pt>
    <dgm:pt modelId="{875F604B-DEB0-4C35-B6DC-A4D223FB4106}" type="pres">
      <dgm:prSet presAssocID="{E7DDA40C-6086-4469-BD20-3EFABFDF7C9F}" presName="hierRoot2" presStyleCnt="0">
        <dgm:presLayoutVars>
          <dgm:hierBranch val="init"/>
        </dgm:presLayoutVars>
      </dgm:prSet>
      <dgm:spPr/>
    </dgm:pt>
    <dgm:pt modelId="{0664CC34-2591-4426-8314-AC815EC494A0}" type="pres">
      <dgm:prSet presAssocID="{E7DDA40C-6086-4469-BD20-3EFABFDF7C9F}" presName="rootComposite" presStyleCnt="0"/>
      <dgm:spPr/>
    </dgm:pt>
    <dgm:pt modelId="{36906CFF-7ECC-4E1C-B6A0-FBC52819AC87}" type="pres">
      <dgm:prSet presAssocID="{E7DDA40C-6086-4469-BD20-3EFABFDF7C9F}" presName="rootText" presStyleLbl="node3" presStyleIdx="2" presStyleCnt="4" custScaleX="77676" custScaleY="134565" custLinFactNeighborX="1589" custLinFactNeighborY="-25776">
        <dgm:presLayoutVars>
          <dgm:chPref val="3"/>
        </dgm:presLayoutVars>
      </dgm:prSet>
      <dgm:spPr/>
    </dgm:pt>
    <dgm:pt modelId="{6908C2DF-86DC-4C2F-AA5D-3DDEAB2106B1}" type="pres">
      <dgm:prSet presAssocID="{E7DDA40C-6086-4469-BD20-3EFABFDF7C9F}" presName="rootConnector" presStyleLbl="node3" presStyleIdx="2" presStyleCnt="4"/>
      <dgm:spPr/>
    </dgm:pt>
    <dgm:pt modelId="{624A59E6-31DD-4DA6-A0C1-638876F5C1A7}" type="pres">
      <dgm:prSet presAssocID="{E7DDA40C-6086-4469-BD20-3EFABFDF7C9F}" presName="hierChild4" presStyleCnt="0"/>
      <dgm:spPr/>
    </dgm:pt>
    <dgm:pt modelId="{77C269BD-813D-4534-A4E6-2CB98ADA0D5F}" type="pres">
      <dgm:prSet presAssocID="{E7DDA40C-6086-4469-BD20-3EFABFDF7C9F}" presName="hierChild5" presStyleCnt="0"/>
      <dgm:spPr/>
    </dgm:pt>
    <dgm:pt modelId="{553C5CB4-8394-4B63-BC73-3B02413D22F5}" type="pres">
      <dgm:prSet presAssocID="{68724D5B-E17D-4305-9E27-0DBB7FB26C7A}" presName="hierChild5" presStyleCnt="0"/>
      <dgm:spPr/>
    </dgm:pt>
    <dgm:pt modelId="{F4A546BD-94AD-42AA-9656-4F5DD1ECDE98}" type="pres">
      <dgm:prSet presAssocID="{847A0147-CFD6-4475-A032-442DB64EFA9F}" presName="Name37" presStyleLbl="parChTrans1D2" presStyleIdx="3" presStyleCnt="4"/>
      <dgm:spPr/>
    </dgm:pt>
    <dgm:pt modelId="{F502CF91-737C-46FB-B90F-ABF28F853BF9}" type="pres">
      <dgm:prSet presAssocID="{7BBAC38C-7271-497D-ABCA-FBD5814C4CEB}" presName="hierRoot2" presStyleCnt="0">
        <dgm:presLayoutVars>
          <dgm:hierBranch val="init"/>
        </dgm:presLayoutVars>
      </dgm:prSet>
      <dgm:spPr/>
    </dgm:pt>
    <dgm:pt modelId="{3AB3BFD9-392A-4315-B85A-8B93514402E5}" type="pres">
      <dgm:prSet presAssocID="{7BBAC38C-7271-497D-ABCA-FBD5814C4CEB}" presName="rootComposite" presStyleCnt="0"/>
      <dgm:spPr/>
    </dgm:pt>
    <dgm:pt modelId="{102E5A08-71AB-45DC-ACA7-02AF9AA6FFE2}" type="pres">
      <dgm:prSet presAssocID="{7BBAC38C-7271-497D-ABCA-FBD5814C4CEB}" presName="rootText" presStyleLbl="node2" presStyleIdx="3" presStyleCnt="4" custScaleX="90218" custScaleY="131801">
        <dgm:presLayoutVars>
          <dgm:chPref val="3"/>
        </dgm:presLayoutVars>
      </dgm:prSet>
      <dgm:spPr/>
    </dgm:pt>
    <dgm:pt modelId="{B7D432B9-19CE-419C-A15E-03ACC506C746}" type="pres">
      <dgm:prSet presAssocID="{7BBAC38C-7271-497D-ABCA-FBD5814C4CEB}" presName="rootConnector" presStyleLbl="node2" presStyleIdx="3" presStyleCnt="4"/>
      <dgm:spPr/>
    </dgm:pt>
    <dgm:pt modelId="{B0574487-72CD-4EB2-8FCF-76A970CCBE55}" type="pres">
      <dgm:prSet presAssocID="{7BBAC38C-7271-497D-ABCA-FBD5814C4CEB}" presName="hierChild4" presStyleCnt="0"/>
      <dgm:spPr/>
    </dgm:pt>
    <dgm:pt modelId="{8A169291-E737-4F08-84D0-337E8AB214CB}" type="pres">
      <dgm:prSet presAssocID="{8063563D-67A1-4E2A-BBB5-F7974A05B336}" presName="Name37" presStyleLbl="parChTrans1D3" presStyleIdx="3" presStyleCnt="4"/>
      <dgm:spPr/>
    </dgm:pt>
    <dgm:pt modelId="{72D288FA-1BDF-49E7-8E8B-E2CB5EEDF95F}" type="pres">
      <dgm:prSet presAssocID="{2F1EADF8-CF5C-4727-A315-544E6DA4B6FD}" presName="hierRoot2" presStyleCnt="0">
        <dgm:presLayoutVars>
          <dgm:hierBranch val="init"/>
        </dgm:presLayoutVars>
      </dgm:prSet>
      <dgm:spPr/>
    </dgm:pt>
    <dgm:pt modelId="{8320FEDC-8B02-48C1-A49D-DB55D4E58784}" type="pres">
      <dgm:prSet presAssocID="{2F1EADF8-CF5C-4727-A315-544E6DA4B6FD}" presName="rootComposite" presStyleCnt="0"/>
      <dgm:spPr/>
    </dgm:pt>
    <dgm:pt modelId="{9251F5A5-19F5-4703-8775-34B350D37EF0}" type="pres">
      <dgm:prSet presAssocID="{2F1EADF8-CF5C-4727-A315-544E6DA4B6FD}" presName="rootText" presStyleLbl="node3" presStyleIdx="3" presStyleCnt="4" custScaleX="97401" custScaleY="119318" custLinFactNeighborX="-2030" custLinFactNeighborY="-19288">
        <dgm:presLayoutVars>
          <dgm:chPref val="3"/>
        </dgm:presLayoutVars>
      </dgm:prSet>
      <dgm:spPr/>
    </dgm:pt>
    <dgm:pt modelId="{A56A7648-01FB-4D96-B395-987E3BF8E420}" type="pres">
      <dgm:prSet presAssocID="{2F1EADF8-CF5C-4727-A315-544E6DA4B6FD}" presName="rootConnector" presStyleLbl="node3" presStyleIdx="3" presStyleCnt="4"/>
      <dgm:spPr/>
    </dgm:pt>
    <dgm:pt modelId="{3BF7E822-BB8F-48C5-BCC7-959471E82E80}" type="pres">
      <dgm:prSet presAssocID="{2F1EADF8-CF5C-4727-A315-544E6DA4B6FD}" presName="hierChild4" presStyleCnt="0"/>
      <dgm:spPr/>
    </dgm:pt>
    <dgm:pt modelId="{BF8E2CBD-7C85-4570-BAD4-7E92CB74376A}" type="pres">
      <dgm:prSet presAssocID="{2F1EADF8-CF5C-4727-A315-544E6DA4B6FD}" presName="hierChild5" presStyleCnt="0"/>
      <dgm:spPr/>
    </dgm:pt>
    <dgm:pt modelId="{BEA02E92-646D-4EE4-BD6C-5E58ACCC9BA8}" type="pres">
      <dgm:prSet presAssocID="{7BBAC38C-7271-497D-ABCA-FBD5814C4CEB}" presName="hierChild5" presStyleCnt="0"/>
      <dgm:spPr/>
    </dgm:pt>
    <dgm:pt modelId="{59418166-EEC2-47E2-882E-1CCD0C61A487}" type="pres">
      <dgm:prSet presAssocID="{7329C583-C309-4C6F-A288-A63FC746EB28}" presName="hierChild3" presStyleCnt="0"/>
      <dgm:spPr/>
    </dgm:pt>
  </dgm:ptLst>
  <dgm:cxnLst>
    <dgm:cxn modelId="{5FD29101-18D7-4373-BF8B-0413E9579385}" srcId="{7329C583-C309-4C6F-A288-A63FC746EB28}" destId="{7BBAC38C-7271-497D-ABCA-FBD5814C4CEB}" srcOrd="3" destOrd="0" parTransId="{847A0147-CFD6-4475-A032-442DB64EFA9F}" sibTransId="{64F04434-A23C-46B5-B42F-4C1C4EFC668E}"/>
    <dgm:cxn modelId="{DF15960C-875D-48D5-A741-99E6806BA598}" srcId="{68724D5B-E17D-4305-9E27-0DBB7FB26C7A}" destId="{E7DDA40C-6086-4469-BD20-3EFABFDF7C9F}" srcOrd="0" destOrd="0" parTransId="{E0D8EBF6-7DDA-47ED-A00A-77D6E6916EE2}" sibTransId="{95414942-046E-4371-8FE2-53823875DFBD}"/>
    <dgm:cxn modelId="{9B97A90F-BBC2-4BC6-AB94-215CBE16806D}" type="presOf" srcId="{058276CC-4A39-4AF4-BCD1-3566D7AD6EF5}" destId="{C2AB7AEA-0AF1-4DA7-86F8-E1979061232C}" srcOrd="0" destOrd="0" presId="urn:microsoft.com/office/officeart/2005/8/layout/orgChart1"/>
    <dgm:cxn modelId="{3CBB5F14-695D-4BF0-9D7D-494EBDF7C0FD}" type="presOf" srcId="{E0D8EBF6-7DDA-47ED-A00A-77D6E6916EE2}" destId="{EBF6C20A-BDC4-49F1-B848-B7A53AB7267F}" srcOrd="0" destOrd="0" presId="urn:microsoft.com/office/officeart/2005/8/layout/orgChart1"/>
    <dgm:cxn modelId="{FE528518-4642-4138-8739-27C3DB8D954A}" type="presOf" srcId="{0752BAA9-7220-4CFD-9426-E8DC216A2A99}" destId="{8F5A18CF-996E-470C-819D-51A341EE607F}" srcOrd="0" destOrd="0" presId="urn:microsoft.com/office/officeart/2005/8/layout/orgChart1"/>
    <dgm:cxn modelId="{C4B3E019-62B7-4013-8DB4-63B578AD239B}" type="presOf" srcId="{2F1EADF8-CF5C-4727-A315-544E6DA4B6FD}" destId="{A56A7648-01FB-4D96-B395-987E3BF8E420}" srcOrd="1" destOrd="0" presId="urn:microsoft.com/office/officeart/2005/8/layout/orgChart1"/>
    <dgm:cxn modelId="{8729C737-9A3E-4A21-9515-E5A17A745458}" type="presOf" srcId="{847A0147-CFD6-4475-A032-442DB64EFA9F}" destId="{F4A546BD-94AD-42AA-9656-4F5DD1ECDE98}" srcOrd="0" destOrd="0" presId="urn:microsoft.com/office/officeart/2005/8/layout/orgChart1"/>
    <dgm:cxn modelId="{6777E53B-DD16-41C7-8280-0E5BBECA0FDD}" srcId="{C727324F-356C-4110-9B9F-7C050AAEBF8C}" destId="{692D1F5A-B13E-4F6B-AC13-D589E49C8752}" srcOrd="0" destOrd="0" parTransId="{80E03C0D-A23A-4ED3-9AF7-83DA5E514593}" sibTransId="{4B7E77ED-0565-46CA-AFAE-3A17C5D88E7C}"/>
    <dgm:cxn modelId="{09AF0641-4AD8-4107-9360-81E97019CF24}" type="presOf" srcId="{D35F9568-FD25-48A8-8201-C0CD46C1749A}" destId="{12D573AA-2679-47CF-B9DB-C4C74FAF355A}" srcOrd="1" destOrd="0" presId="urn:microsoft.com/office/officeart/2005/8/layout/orgChart1"/>
    <dgm:cxn modelId="{F37F4841-7626-4B95-8AA5-0150466FF9C7}" type="presOf" srcId="{1AA2A65D-2D98-485F-A94E-F1CFF88E58E1}" destId="{D405ACCB-D6C8-4A5B-853B-4F54AAD3A180}" srcOrd="0" destOrd="0" presId="urn:microsoft.com/office/officeart/2005/8/layout/orgChart1"/>
    <dgm:cxn modelId="{B54EDE47-6EE6-4112-865C-E743FB5D557C}" srcId="{7BBAC38C-7271-497D-ABCA-FBD5814C4CEB}" destId="{2F1EADF8-CF5C-4727-A315-544E6DA4B6FD}" srcOrd="0" destOrd="0" parTransId="{8063563D-67A1-4E2A-BBB5-F7974A05B336}" sibTransId="{05110FED-B44C-45AC-A318-4033598ABF4F}"/>
    <dgm:cxn modelId="{B0002949-65EB-4E57-B68E-E8A1257CB445}" type="presOf" srcId="{2F1EADF8-CF5C-4727-A315-544E6DA4B6FD}" destId="{9251F5A5-19F5-4703-8775-34B350D37EF0}" srcOrd="0" destOrd="0" presId="urn:microsoft.com/office/officeart/2005/8/layout/orgChart1"/>
    <dgm:cxn modelId="{C67DA26E-09C2-4614-BAE0-C500D6E919B1}" type="presOf" srcId="{B09090A8-9F5A-4EC8-8817-B56FEDE55B8E}" destId="{96FD4E13-185F-46FB-BAB3-A65ADB181162}" srcOrd="0" destOrd="0" presId="urn:microsoft.com/office/officeart/2005/8/layout/orgChart1"/>
    <dgm:cxn modelId="{F24B174F-EC64-4DCA-A2C0-ADB45EFE6C03}" type="presOf" srcId="{692D1F5A-B13E-4F6B-AC13-D589E49C8752}" destId="{1EB1E672-822F-4F15-91CA-E3162378F4B6}" srcOrd="0" destOrd="0" presId="urn:microsoft.com/office/officeart/2005/8/layout/orgChart1"/>
    <dgm:cxn modelId="{8A039F50-0C5F-4825-9837-292ADA3AA04D}" srcId="{7329C583-C309-4C6F-A288-A63FC746EB28}" destId="{B09090A8-9F5A-4EC8-8817-B56FEDE55B8E}" srcOrd="1" destOrd="0" parTransId="{0752BAA9-7220-4CFD-9426-E8DC216A2A99}" sibTransId="{D46E2C14-AFE0-4C95-9FD8-8E725E1B2374}"/>
    <dgm:cxn modelId="{649C5F51-15B1-40F8-820C-88B5155AC197}" type="presOf" srcId="{7329C583-C309-4C6F-A288-A63FC746EB28}" destId="{3AC8E150-BFD3-44AA-AFCA-1C1E5341C8D0}" srcOrd="1" destOrd="0" presId="urn:microsoft.com/office/officeart/2005/8/layout/orgChart1"/>
    <dgm:cxn modelId="{85951276-79B0-409D-A2A8-B40E837300CB}" srcId="{7329C583-C309-4C6F-A288-A63FC746EB28}" destId="{C727324F-356C-4110-9B9F-7C050AAEBF8C}" srcOrd="0" destOrd="0" parTransId="{77344D91-745C-4DC7-B0A8-CD1187DFF5E9}" sibTransId="{99C05465-A1FD-4081-BE9E-DF7C81451D88}"/>
    <dgm:cxn modelId="{4553F884-5B15-4554-8EF6-9D59887F8CC9}" srcId="{B09090A8-9F5A-4EC8-8817-B56FEDE55B8E}" destId="{D35F9568-FD25-48A8-8201-C0CD46C1749A}" srcOrd="0" destOrd="0" parTransId="{058276CC-4A39-4AF4-BCD1-3566D7AD6EF5}" sibTransId="{C9180D3F-1A52-4FFB-998E-3CBD665790A9}"/>
    <dgm:cxn modelId="{B0953586-B234-4FDD-8CEB-FBDF838F00B4}" type="presOf" srcId="{7BBAC38C-7271-497D-ABCA-FBD5814C4CEB}" destId="{102E5A08-71AB-45DC-ACA7-02AF9AA6FFE2}" srcOrd="0" destOrd="0" presId="urn:microsoft.com/office/officeart/2005/8/layout/orgChart1"/>
    <dgm:cxn modelId="{79E3C186-8A7D-4815-B452-BCD37673FA1B}" srcId="{1AA2A65D-2D98-485F-A94E-F1CFF88E58E1}" destId="{7329C583-C309-4C6F-A288-A63FC746EB28}" srcOrd="0" destOrd="0" parTransId="{928A9072-0E23-49BA-A58F-8AC775CA1BDD}" sibTransId="{AAAFF77D-2976-4A4C-A5E7-FBCD78A1A17F}"/>
    <dgm:cxn modelId="{8305B08D-F19E-43E5-ACF1-7E8E9699606C}" type="presOf" srcId="{E7DDA40C-6086-4469-BD20-3EFABFDF7C9F}" destId="{6908C2DF-86DC-4C2F-AA5D-3DDEAB2106B1}" srcOrd="1" destOrd="0" presId="urn:microsoft.com/office/officeart/2005/8/layout/orgChart1"/>
    <dgm:cxn modelId="{ED12D794-AEB4-454B-B9A2-D6A7ED7CD6EA}" type="presOf" srcId="{C727324F-356C-4110-9B9F-7C050AAEBF8C}" destId="{349EE43B-3175-491B-AAE3-ECDC195A21AE}" srcOrd="1" destOrd="0" presId="urn:microsoft.com/office/officeart/2005/8/layout/orgChart1"/>
    <dgm:cxn modelId="{06E786A3-55F5-4716-90B6-7434155E8A91}" type="presOf" srcId="{77344D91-745C-4DC7-B0A8-CD1187DFF5E9}" destId="{2EC9D42D-5FF8-42AC-886D-0912B0CB387E}" srcOrd="0" destOrd="0" presId="urn:microsoft.com/office/officeart/2005/8/layout/orgChart1"/>
    <dgm:cxn modelId="{01BBCDAA-1608-4487-9A2A-E1D4214E4F5C}" type="presOf" srcId="{D35F9568-FD25-48A8-8201-C0CD46C1749A}" destId="{1AE2DA5F-DA80-4E4D-9A7D-E56A980B9866}" srcOrd="0" destOrd="0" presId="urn:microsoft.com/office/officeart/2005/8/layout/orgChart1"/>
    <dgm:cxn modelId="{388503B2-E524-49B1-82B8-CD50D7C46F73}" type="presOf" srcId="{80E03C0D-A23A-4ED3-9AF7-83DA5E514593}" destId="{29203F16-11C6-4A77-9BAA-9CD92383CF99}" srcOrd="0" destOrd="0" presId="urn:microsoft.com/office/officeart/2005/8/layout/orgChart1"/>
    <dgm:cxn modelId="{5F55A9B5-C023-441E-BFD0-3329E0BEE32D}" type="presOf" srcId="{8063563D-67A1-4E2A-BBB5-F7974A05B336}" destId="{8A169291-E737-4F08-84D0-337E8AB214CB}" srcOrd="0" destOrd="0" presId="urn:microsoft.com/office/officeart/2005/8/layout/orgChart1"/>
    <dgm:cxn modelId="{5B2A37B8-4D41-410F-BB5D-35A6455DC1C3}" type="presOf" srcId="{C727324F-356C-4110-9B9F-7C050AAEBF8C}" destId="{8C97CE63-A6BF-478B-8180-444E224CDF46}" srcOrd="0" destOrd="0" presId="urn:microsoft.com/office/officeart/2005/8/layout/orgChart1"/>
    <dgm:cxn modelId="{E024B1BB-8B47-43ED-8CC4-BA0BF36A16AC}" type="presOf" srcId="{68724D5B-E17D-4305-9E27-0DBB7FB26C7A}" destId="{5793863C-0A59-4381-A96A-0BF442B23E94}" srcOrd="0" destOrd="0" presId="urn:microsoft.com/office/officeart/2005/8/layout/orgChart1"/>
    <dgm:cxn modelId="{33BA8ABC-5E92-463B-B40C-8313C218935C}" type="presOf" srcId="{68724D5B-E17D-4305-9E27-0DBB7FB26C7A}" destId="{56482BE2-6FC6-4F9C-8ABC-03C0AEF166DC}" srcOrd="1" destOrd="0" presId="urn:microsoft.com/office/officeart/2005/8/layout/orgChart1"/>
    <dgm:cxn modelId="{B2ED26BE-797D-4C56-9C62-92990B534B10}" srcId="{7329C583-C309-4C6F-A288-A63FC746EB28}" destId="{68724D5B-E17D-4305-9E27-0DBB7FB26C7A}" srcOrd="2" destOrd="0" parTransId="{07445C63-B501-43ED-9C87-D03987EDC299}" sibTransId="{A0B3E8DE-E1C0-4B97-87CF-1E2DE9BA6118}"/>
    <dgm:cxn modelId="{0E01E7C1-1EDB-4794-81B7-06DA2E677CBE}" type="presOf" srcId="{E7DDA40C-6086-4469-BD20-3EFABFDF7C9F}" destId="{36906CFF-7ECC-4E1C-B6A0-FBC52819AC87}" srcOrd="0" destOrd="0" presId="urn:microsoft.com/office/officeart/2005/8/layout/orgChart1"/>
    <dgm:cxn modelId="{1F7BA8C6-D5D1-458C-B7AE-4D49C502D9DC}" type="presOf" srcId="{07445C63-B501-43ED-9C87-D03987EDC299}" destId="{D5741634-ACC8-487A-96DB-84EFB2B251B3}" srcOrd="0" destOrd="0" presId="urn:microsoft.com/office/officeart/2005/8/layout/orgChart1"/>
    <dgm:cxn modelId="{F32883CA-CD32-48CE-998B-24DB9522C478}" type="presOf" srcId="{7BBAC38C-7271-497D-ABCA-FBD5814C4CEB}" destId="{B7D432B9-19CE-419C-A15E-03ACC506C746}" srcOrd="1" destOrd="0" presId="urn:microsoft.com/office/officeart/2005/8/layout/orgChart1"/>
    <dgm:cxn modelId="{40A1B3CC-0CA0-4A7D-BE7D-BB689AE7022B}" type="presOf" srcId="{7329C583-C309-4C6F-A288-A63FC746EB28}" destId="{E998DFED-B61D-41AB-A9C7-FDCDF63A53FA}" srcOrd="0" destOrd="0" presId="urn:microsoft.com/office/officeart/2005/8/layout/orgChart1"/>
    <dgm:cxn modelId="{062A50E0-CA09-4D15-8D3A-5E580308E5AF}" type="presOf" srcId="{B09090A8-9F5A-4EC8-8817-B56FEDE55B8E}" destId="{38447400-9F9C-44B4-BB4E-8455E522E717}" srcOrd="1" destOrd="0" presId="urn:microsoft.com/office/officeart/2005/8/layout/orgChart1"/>
    <dgm:cxn modelId="{DEFA6DEF-2485-4A32-9921-9C9EBA058337}" type="presOf" srcId="{692D1F5A-B13E-4F6B-AC13-D589E49C8752}" destId="{DC1FD5E7-DAB9-4DD2-AE92-DD5AA634849F}" srcOrd="1" destOrd="0" presId="urn:microsoft.com/office/officeart/2005/8/layout/orgChart1"/>
    <dgm:cxn modelId="{5983DB0A-56FC-4733-A25E-F88AE8531404}" type="presParOf" srcId="{D405ACCB-D6C8-4A5B-853B-4F54AAD3A180}" destId="{48BC5E02-D076-4719-B331-71DFC2C56A77}" srcOrd="0" destOrd="0" presId="urn:microsoft.com/office/officeart/2005/8/layout/orgChart1"/>
    <dgm:cxn modelId="{F1186E42-4EBC-406A-A0A8-9CCD4D324E1C}" type="presParOf" srcId="{48BC5E02-D076-4719-B331-71DFC2C56A77}" destId="{A7D70E03-38F4-4817-AF5F-A81FE049E35F}" srcOrd="0" destOrd="0" presId="urn:microsoft.com/office/officeart/2005/8/layout/orgChart1"/>
    <dgm:cxn modelId="{607F9B2D-A1D5-4F1A-B4EF-CB64605330FD}" type="presParOf" srcId="{A7D70E03-38F4-4817-AF5F-A81FE049E35F}" destId="{E998DFED-B61D-41AB-A9C7-FDCDF63A53FA}" srcOrd="0" destOrd="0" presId="urn:microsoft.com/office/officeart/2005/8/layout/orgChart1"/>
    <dgm:cxn modelId="{483A5361-EE88-4521-9AA4-7856A2BD81D7}" type="presParOf" srcId="{A7D70E03-38F4-4817-AF5F-A81FE049E35F}" destId="{3AC8E150-BFD3-44AA-AFCA-1C1E5341C8D0}" srcOrd="1" destOrd="0" presId="urn:microsoft.com/office/officeart/2005/8/layout/orgChart1"/>
    <dgm:cxn modelId="{3B78C32A-A4AE-46AD-BFD5-2DF4049B2108}" type="presParOf" srcId="{48BC5E02-D076-4719-B331-71DFC2C56A77}" destId="{028CB2C3-E93E-4DA2-9104-4D5685CE84F7}" srcOrd="1" destOrd="0" presId="urn:microsoft.com/office/officeart/2005/8/layout/orgChart1"/>
    <dgm:cxn modelId="{1C524AF5-C0AE-43AB-A1F4-65558088674A}" type="presParOf" srcId="{028CB2C3-E93E-4DA2-9104-4D5685CE84F7}" destId="{2EC9D42D-5FF8-42AC-886D-0912B0CB387E}" srcOrd="0" destOrd="0" presId="urn:microsoft.com/office/officeart/2005/8/layout/orgChart1"/>
    <dgm:cxn modelId="{057919FC-978C-4709-A80F-119832AC510E}" type="presParOf" srcId="{028CB2C3-E93E-4DA2-9104-4D5685CE84F7}" destId="{587FFB85-9D11-42DC-8DA3-55CF6A020A4E}" srcOrd="1" destOrd="0" presId="urn:microsoft.com/office/officeart/2005/8/layout/orgChart1"/>
    <dgm:cxn modelId="{777AD9CD-723E-41F7-A7A8-B0561BA3BB4C}" type="presParOf" srcId="{587FFB85-9D11-42DC-8DA3-55CF6A020A4E}" destId="{8A5A45D3-5B41-4A77-8439-69B71F7BDD7C}" srcOrd="0" destOrd="0" presId="urn:microsoft.com/office/officeart/2005/8/layout/orgChart1"/>
    <dgm:cxn modelId="{192A4C32-6A02-42EC-80CE-78B36D824D69}" type="presParOf" srcId="{8A5A45D3-5B41-4A77-8439-69B71F7BDD7C}" destId="{8C97CE63-A6BF-478B-8180-444E224CDF46}" srcOrd="0" destOrd="0" presId="urn:microsoft.com/office/officeart/2005/8/layout/orgChart1"/>
    <dgm:cxn modelId="{6ADDE041-7208-4CE4-8A47-82FCB3C8BBF2}" type="presParOf" srcId="{8A5A45D3-5B41-4A77-8439-69B71F7BDD7C}" destId="{349EE43B-3175-491B-AAE3-ECDC195A21AE}" srcOrd="1" destOrd="0" presId="urn:microsoft.com/office/officeart/2005/8/layout/orgChart1"/>
    <dgm:cxn modelId="{CE5E05AE-69CD-4643-9DB8-C6A87535A883}" type="presParOf" srcId="{587FFB85-9D11-42DC-8DA3-55CF6A020A4E}" destId="{C0E8FDDE-358E-4B03-82A4-7ECA0E3D1EBC}" srcOrd="1" destOrd="0" presId="urn:microsoft.com/office/officeart/2005/8/layout/orgChart1"/>
    <dgm:cxn modelId="{9754D1A9-9B69-437A-99AA-11D6EE557451}" type="presParOf" srcId="{C0E8FDDE-358E-4B03-82A4-7ECA0E3D1EBC}" destId="{29203F16-11C6-4A77-9BAA-9CD92383CF99}" srcOrd="0" destOrd="0" presId="urn:microsoft.com/office/officeart/2005/8/layout/orgChart1"/>
    <dgm:cxn modelId="{D9467D5F-A16E-4016-9BAC-6B8F14211DCB}" type="presParOf" srcId="{C0E8FDDE-358E-4B03-82A4-7ECA0E3D1EBC}" destId="{BAC7BBA2-38CB-426E-9A41-70E1020DEBD9}" srcOrd="1" destOrd="0" presId="urn:microsoft.com/office/officeart/2005/8/layout/orgChart1"/>
    <dgm:cxn modelId="{6D18F61B-1D2B-4AD1-990B-61861FD10AD6}" type="presParOf" srcId="{BAC7BBA2-38CB-426E-9A41-70E1020DEBD9}" destId="{541F5A09-A99E-425F-99E8-C993C7E6CF68}" srcOrd="0" destOrd="0" presId="urn:microsoft.com/office/officeart/2005/8/layout/orgChart1"/>
    <dgm:cxn modelId="{26F59478-67A2-459F-AFB0-3D79F4E30AB1}" type="presParOf" srcId="{541F5A09-A99E-425F-99E8-C993C7E6CF68}" destId="{1EB1E672-822F-4F15-91CA-E3162378F4B6}" srcOrd="0" destOrd="0" presId="urn:microsoft.com/office/officeart/2005/8/layout/orgChart1"/>
    <dgm:cxn modelId="{1C53B903-6B2A-4E4F-814B-AD527D40869B}" type="presParOf" srcId="{541F5A09-A99E-425F-99E8-C993C7E6CF68}" destId="{DC1FD5E7-DAB9-4DD2-AE92-DD5AA634849F}" srcOrd="1" destOrd="0" presId="urn:microsoft.com/office/officeart/2005/8/layout/orgChart1"/>
    <dgm:cxn modelId="{94673ED3-DB65-404B-925A-E042D0D76A63}" type="presParOf" srcId="{BAC7BBA2-38CB-426E-9A41-70E1020DEBD9}" destId="{AFC7CCAD-C1AB-4011-B4DC-868A97B05B0F}" srcOrd="1" destOrd="0" presId="urn:microsoft.com/office/officeart/2005/8/layout/orgChart1"/>
    <dgm:cxn modelId="{7623A981-4E1F-4CA1-A899-AF101AC78F79}" type="presParOf" srcId="{BAC7BBA2-38CB-426E-9A41-70E1020DEBD9}" destId="{18AEBC63-6100-41D3-96E0-327C6E161029}" srcOrd="2" destOrd="0" presId="urn:microsoft.com/office/officeart/2005/8/layout/orgChart1"/>
    <dgm:cxn modelId="{33D0A74F-4E1A-4725-8299-24538C223FEF}" type="presParOf" srcId="{587FFB85-9D11-42DC-8DA3-55CF6A020A4E}" destId="{D7AD8521-EAE9-49B3-AC5A-D0F5221012A6}" srcOrd="2" destOrd="0" presId="urn:microsoft.com/office/officeart/2005/8/layout/orgChart1"/>
    <dgm:cxn modelId="{F2CC035F-E51C-4883-9B6C-A118A3E7EBA1}" type="presParOf" srcId="{028CB2C3-E93E-4DA2-9104-4D5685CE84F7}" destId="{8F5A18CF-996E-470C-819D-51A341EE607F}" srcOrd="2" destOrd="0" presId="urn:microsoft.com/office/officeart/2005/8/layout/orgChart1"/>
    <dgm:cxn modelId="{575A3577-2F6D-4002-9D63-234A96B9D687}" type="presParOf" srcId="{028CB2C3-E93E-4DA2-9104-4D5685CE84F7}" destId="{110275AE-7F22-4B05-B33C-1C234BC19117}" srcOrd="3" destOrd="0" presId="urn:microsoft.com/office/officeart/2005/8/layout/orgChart1"/>
    <dgm:cxn modelId="{5ED40C80-0AC0-4F2E-A396-813AD4DB96AD}" type="presParOf" srcId="{110275AE-7F22-4B05-B33C-1C234BC19117}" destId="{D1D9E912-B24C-4D11-922A-8F3433E9B69A}" srcOrd="0" destOrd="0" presId="urn:microsoft.com/office/officeart/2005/8/layout/orgChart1"/>
    <dgm:cxn modelId="{63054057-4AAD-43F2-AD5D-285BE12855A1}" type="presParOf" srcId="{D1D9E912-B24C-4D11-922A-8F3433E9B69A}" destId="{96FD4E13-185F-46FB-BAB3-A65ADB181162}" srcOrd="0" destOrd="0" presId="urn:microsoft.com/office/officeart/2005/8/layout/orgChart1"/>
    <dgm:cxn modelId="{735CA458-3DC3-4B1A-B9C0-06522E499B35}" type="presParOf" srcId="{D1D9E912-B24C-4D11-922A-8F3433E9B69A}" destId="{38447400-9F9C-44B4-BB4E-8455E522E717}" srcOrd="1" destOrd="0" presId="urn:microsoft.com/office/officeart/2005/8/layout/orgChart1"/>
    <dgm:cxn modelId="{9EF8DB92-F119-4681-80FA-BDF9F61283F5}" type="presParOf" srcId="{110275AE-7F22-4B05-B33C-1C234BC19117}" destId="{FCAA86D9-1678-4277-8EE0-DF5DF4EB5299}" srcOrd="1" destOrd="0" presId="urn:microsoft.com/office/officeart/2005/8/layout/orgChart1"/>
    <dgm:cxn modelId="{95F07874-AF3F-4B60-A726-6114CFADABB3}" type="presParOf" srcId="{FCAA86D9-1678-4277-8EE0-DF5DF4EB5299}" destId="{C2AB7AEA-0AF1-4DA7-86F8-E1979061232C}" srcOrd="0" destOrd="0" presId="urn:microsoft.com/office/officeart/2005/8/layout/orgChart1"/>
    <dgm:cxn modelId="{42CAA0A2-5D36-4925-B393-538C8925C868}" type="presParOf" srcId="{FCAA86D9-1678-4277-8EE0-DF5DF4EB5299}" destId="{CBFD346C-D1BD-46A6-957A-5D5DD150C4B1}" srcOrd="1" destOrd="0" presId="urn:microsoft.com/office/officeart/2005/8/layout/orgChart1"/>
    <dgm:cxn modelId="{1EC31498-C926-4151-A7FA-27AD872363D4}" type="presParOf" srcId="{CBFD346C-D1BD-46A6-957A-5D5DD150C4B1}" destId="{0D8E3B51-6F31-4FAA-A350-BFCEB29F17E6}" srcOrd="0" destOrd="0" presId="urn:microsoft.com/office/officeart/2005/8/layout/orgChart1"/>
    <dgm:cxn modelId="{EB405740-5531-4681-8A71-5521CBFB0239}" type="presParOf" srcId="{0D8E3B51-6F31-4FAA-A350-BFCEB29F17E6}" destId="{1AE2DA5F-DA80-4E4D-9A7D-E56A980B9866}" srcOrd="0" destOrd="0" presId="urn:microsoft.com/office/officeart/2005/8/layout/orgChart1"/>
    <dgm:cxn modelId="{62A10547-25FC-4F96-8CA5-949DEF872B41}" type="presParOf" srcId="{0D8E3B51-6F31-4FAA-A350-BFCEB29F17E6}" destId="{12D573AA-2679-47CF-B9DB-C4C74FAF355A}" srcOrd="1" destOrd="0" presId="urn:microsoft.com/office/officeart/2005/8/layout/orgChart1"/>
    <dgm:cxn modelId="{EFA075C1-9345-4B74-B521-A261B7EA3513}" type="presParOf" srcId="{CBFD346C-D1BD-46A6-957A-5D5DD150C4B1}" destId="{13E014DF-35DA-4E1A-9F1E-281E645A2246}" srcOrd="1" destOrd="0" presId="urn:microsoft.com/office/officeart/2005/8/layout/orgChart1"/>
    <dgm:cxn modelId="{BE507222-4683-48D9-9700-8D138EF52C96}" type="presParOf" srcId="{CBFD346C-D1BD-46A6-957A-5D5DD150C4B1}" destId="{EF318787-A6BE-40E3-A4F9-6D8F15C075C2}" srcOrd="2" destOrd="0" presId="urn:microsoft.com/office/officeart/2005/8/layout/orgChart1"/>
    <dgm:cxn modelId="{591BE13B-0D88-4258-89D4-627DDAD6C3A9}" type="presParOf" srcId="{110275AE-7F22-4B05-B33C-1C234BC19117}" destId="{02A2E5B3-6CE5-4FA4-B199-BE0159A20E96}" srcOrd="2" destOrd="0" presId="urn:microsoft.com/office/officeart/2005/8/layout/orgChart1"/>
    <dgm:cxn modelId="{C8A35F4D-7F55-499A-A947-611CCB1C0140}" type="presParOf" srcId="{028CB2C3-E93E-4DA2-9104-4D5685CE84F7}" destId="{D5741634-ACC8-487A-96DB-84EFB2B251B3}" srcOrd="4" destOrd="0" presId="urn:microsoft.com/office/officeart/2005/8/layout/orgChart1"/>
    <dgm:cxn modelId="{91E15CA9-E2D0-426C-A5A9-2F5769D01EBD}" type="presParOf" srcId="{028CB2C3-E93E-4DA2-9104-4D5685CE84F7}" destId="{92489386-7D6D-43FC-826A-FECC63A650F6}" srcOrd="5" destOrd="0" presId="urn:microsoft.com/office/officeart/2005/8/layout/orgChart1"/>
    <dgm:cxn modelId="{B8171DA9-0FC5-4627-840C-ECCBAF11AC19}" type="presParOf" srcId="{92489386-7D6D-43FC-826A-FECC63A650F6}" destId="{061A5130-10DC-4A81-8D44-F4E25A3BDAAB}" srcOrd="0" destOrd="0" presId="urn:microsoft.com/office/officeart/2005/8/layout/orgChart1"/>
    <dgm:cxn modelId="{D19385AC-6CD9-40FF-8EC3-D693C604DBBC}" type="presParOf" srcId="{061A5130-10DC-4A81-8D44-F4E25A3BDAAB}" destId="{5793863C-0A59-4381-A96A-0BF442B23E94}" srcOrd="0" destOrd="0" presId="urn:microsoft.com/office/officeart/2005/8/layout/orgChart1"/>
    <dgm:cxn modelId="{4451A6BF-0579-40FF-B796-2FB3ABD5EFF4}" type="presParOf" srcId="{061A5130-10DC-4A81-8D44-F4E25A3BDAAB}" destId="{56482BE2-6FC6-4F9C-8ABC-03C0AEF166DC}" srcOrd="1" destOrd="0" presId="urn:microsoft.com/office/officeart/2005/8/layout/orgChart1"/>
    <dgm:cxn modelId="{020CFA88-7AC2-4597-AC6B-CEFC0C9BA06F}" type="presParOf" srcId="{92489386-7D6D-43FC-826A-FECC63A650F6}" destId="{E65D48B2-AAC0-4833-A426-4B291C09620D}" srcOrd="1" destOrd="0" presId="urn:microsoft.com/office/officeart/2005/8/layout/orgChart1"/>
    <dgm:cxn modelId="{8DBD66E0-6D92-427B-BCB8-12093AB3AF38}" type="presParOf" srcId="{E65D48B2-AAC0-4833-A426-4B291C09620D}" destId="{EBF6C20A-BDC4-49F1-B848-B7A53AB7267F}" srcOrd="0" destOrd="0" presId="urn:microsoft.com/office/officeart/2005/8/layout/orgChart1"/>
    <dgm:cxn modelId="{F9BB76CE-D068-40FE-B843-F29C311BE7F0}" type="presParOf" srcId="{E65D48B2-AAC0-4833-A426-4B291C09620D}" destId="{875F604B-DEB0-4C35-B6DC-A4D223FB4106}" srcOrd="1" destOrd="0" presId="urn:microsoft.com/office/officeart/2005/8/layout/orgChart1"/>
    <dgm:cxn modelId="{B6D735EF-7684-4CAC-88AE-76B3576871E3}" type="presParOf" srcId="{875F604B-DEB0-4C35-B6DC-A4D223FB4106}" destId="{0664CC34-2591-4426-8314-AC815EC494A0}" srcOrd="0" destOrd="0" presId="urn:microsoft.com/office/officeart/2005/8/layout/orgChart1"/>
    <dgm:cxn modelId="{0BC5634C-A69C-42F1-B314-74F7E48262D8}" type="presParOf" srcId="{0664CC34-2591-4426-8314-AC815EC494A0}" destId="{36906CFF-7ECC-4E1C-B6A0-FBC52819AC87}" srcOrd="0" destOrd="0" presId="urn:microsoft.com/office/officeart/2005/8/layout/orgChart1"/>
    <dgm:cxn modelId="{23A5CDF9-58AE-401A-AA18-227D85831C79}" type="presParOf" srcId="{0664CC34-2591-4426-8314-AC815EC494A0}" destId="{6908C2DF-86DC-4C2F-AA5D-3DDEAB2106B1}" srcOrd="1" destOrd="0" presId="urn:microsoft.com/office/officeart/2005/8/layout/orgChart1"/>
    <dgm:cxn modelId="{25A628FE-364A-4324-9CD2-57F159C4D79F}" type="presParOf" srcId="{875F604B-DEB0-4C35-B6DC-A4D223FB4106}" destId="{624A59E6-31DD-4DA6-A0C1-638876F5C1A7}" srcOrd="1" destOrd="0" presId="urn:microsoft.com/office/officeart/2005/8/layout/orgChart1"/>
    <dgm:cxn modelId="{F4391C4E-093A-4FCD-B85D-87AABA8DF9D6}" type="presParOf" srcId="{875F604B-DEB0-4C35-B6DC-A4D223FB4106}" destId="{77C269BD-813D-4534-A4E6-2CB98ADA0D5F}" srcOrd="2" destOrd="0" presId="urn:microsoft.com/office/officeart/2005/8/layout/orgChart1"/>
    <dgm:cxn modelId="{0462343A-638D-4A2A-BE23-F3130ECC6BE4}" type="presParOf" srcId="{92489386-7D6D-43FC-826A-FECC63A650F6}" destId="{553C5CB4-8394-4B63-BC73-3B02413D22F5}" srcOrd="2" destOrd="0" presId="urn:microsoft.com/office/officeart/2005/8/layout/orgChart1"/>
    <dgm:cxn modelId="{DF0F3947-035D-48C1-90A1-43B70DB22223}" type="presParOf" srcId="{028CB2C3-E93E-4DA2-9104-4D5685CE84F7}" destId="{F4A546BD-94AD-42AA-9656-4F5DD1ECDE98}" srcOrd="6" destOrd="0" presId="urn:microsoft.com/office/officeart/2005/8/layout/orgChart1"/>
    <dgm:cxn modelId="{AE17C6BB-71C9-49DE-9A08-68B32DA24C40}" type="presParOf" srcId="{028CB2C3-E93E-4DA2-9104-4D5685CE84F7}" destId="{F502CF91-737C-46FB-B90F-ABF28F853BF9}" srcOrd="7" destOrd="0" presId="urn:microsoft.com/office/officeart/2005/8/layout/orgChart1"/>
    <dgm:cxn modelId="{E989DE63-CAE0-43F4-B9C3-D707FAE68160}" type="presParOf" srcId="{F502CF91-737C-46FB-B90F-ABF28F853BF9}" destId="{3AB3BFD9-392A-4315-B85A-8B93514402E5}" srcOrd="0" destOrd="0" presId="urn:microsoft.com/office/officeart/2005/8/layout/orgChart1"/>
    <dgm:cxn modelId="{FD1A576D-3132-4DCC-AC9E-7D1F0AF27584}" type="presParOf" srcId="{3AB3BFD9-392A-4315-B85A-8B93514402E5}" destId="{102E5A08-71AB-45DC-ACA7-02AF9AA6FFE2}" srcOrd="0" destOrd="0" presId="urn:microsoft.com/office/officeart/2005/8/layout/orgChart1"/>
    <dgm:cxn modelId="{E3B6F9A1-80D3-4F4E-94D7-DB5700D28D86}" type="presParOf" srcId="{3AB3BFD9-392A-4315-B85A-8B93514402E5}" destId="{B7D432B9-19CE-419C-A15E-03ACC506C746}" srcOrd="1" destOrd="0" presId="urn:microsoft.com/office/officeart/2005/8/layout/orgChart1"/>
    <dgm:cxn modelId="{5334F4D3-DEA3-429F-B55A-0FB2E667E90C}" type="presParOf" srcId="{F502CF91-737C-46FB-B90F-ABF28F853BF9}" destId="{B0574487-72CD-4EB2-8FCF-76A970CCBE55}" srcOrd="1" destOrd="0" presId="urn:microsoft.com/office/officeart/2005/8/layout/orgChart1"/>
    <dgm:cxn modelId="{66C2F200-F7EA-4565-B4E0-B246621B5659}" type="presParOf" srcId="{B0574487-72CD-4EB2-8FCF-76A970CCBE55}" destId="{8A169291-E737-4F08-84D0-337E8AB214CB}" srcOrd="0" destOrd="0" presId="urn:microsoft.com/office/officeart/2005/8/layout/orgChart1"/>
    <dgm:cxn modelId="{A647D79C-3880-41EC-8906-2100C960135D}" type="presParOf" srcId="{B0574487-72CD-4EB2-8FCF-76A970CCBE55}" destId="{72D288FA-1BDF-49E7-8E8B-E2CB5EEDF95F}" srcOrd="1" destOrd="0" presId="urn:microsoft.com/office/officeart/2005/8/layout/orgChart1"/>
    <dgm:cxn modelId="{6A67F9B3-0418-46A9-8545-F589F923C9F2}" type="presParOf" srcId="{72D288FA-1BDF-49E7-8E8B-E2CB5EEDF95F}" destId="{8320FEDC-8B02-48C1-A49D-DB55D4E58784}" srcOrd="0" destOrd="0" presId="urn:microsoft.com/office/officeart/2005/8/layout/orgChart1"/>
    <dgm:cxn modelId="{E79A7DCE-13E1-41CF-B8D8-41686C3616C2}" type="presParOf" srcId="{8320FEDC-8B02-48C1-A49D-DB55D4E58784}" destId="{9251F5A5-19F5-4703-8775-34B350D37EF0}" srcOrd="0" destOrd="0" presId="urn:microsoft.com/office/officeart/2005/8/layout/orgChart1"/>
    <dgm:cxn modelId="{A21A5877-2884-449D-994D-3C76BF3AC317}" type="presParOf" srcId="{8320FEDC-8B02-48C1-A49D-DB55D4E58784}" destId="{A56A7648-01FB-4D96-B395-987E3BF8E420}" srcOrd="1" destOrd="0" presId="urn:microsoft.com/office/officeart/2005/8/layout/orgChart1"/>
    <dgm:cxn modelId="{915F2B26-2494-4DE2-8715-DB2C8B11B11C}" type="presParOf" srcId="{72D288FA-1BDF-49E7-8E8B-E2CB5EEDF95F}" destId="{3BF7E822-BB8F-48C5-BCC7-959471E82E80}" srcOrd="1" destOrd="0" presId="urn:microsoft.com/office/officeart/2005/8/layout/orgChart1"/>
    <dgm:cxn modelId="{4F05306F-233B-49BD-A68A-A7A3E2A6570B}" type="presParOf" srcId="{72D288FA-1BDF-49E7-8E8B-E2CB5EEDF95F}" destId="{BF8E2CBD-7C85-4570-BAD4-7E92CB74376A}" srcOrd="2" destOrd="0" presId="urn:microsoft.com/office/officeart/2005/8/layout/orgChart1"/>
    <dgm:cxn modelId="{E13977A5-BD3C-446F-9F8F-1F47AA7FDF54}" type="presParOf" srcId="{F502CF91-737C-46FB-B90F-ABF28F853BF9}" destId="{BEA02E92-646D-4EE4-BD6C-5E58ACCC9BA8}" srcOrd="2" destOrd="0" presId="urn:microsoft.com/office/officeart/2005/8/layout/orgChart1"/>
    <dgm:cxn modelId="{9EC77EBC-00F0-49FE-B1C3-A5B39E5AD63E}" type="presParOf" srcId="{48BC5E02-D076-4719-B331-71DFC2C56A77}" destId="{59418166-EEC2-47E2-882E-1CCD0C61A48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096FC7-644B-4590-8CE7-01D4ACAB4A7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tr-TR"/>
        </a:p>
      </dgm:t>
    </dgm:pt>
    <dgm:pt modelId="{1EE7C66A-28C6-4CFB-991C-14C25C53E512}">
      <dgm:prSet/>
      <dgm:spPr/>
      <dgm:t>
        <a:bodyPr/>
        <a:lstStyle/>
        <a:p>
          <a:r>
            <a:rPr lang="tr-TR" b="1" dirty="0"/>
            <a:t>Temel Hesaplama İlkeleri: </a:t>
          </a:r>
        </a:p>
      </dgm:t>
    </dgm:pt>
    <dgm:pt modelId="{A027BF60-B107-448A-B505-F0E93044AAA5}" type="parTrans" cxnId="{DBCEAFF6-C712-4866-BB2C-F69FA752DEA6}">
      <dgm:prSet/>
      <dgm:spPr/>
      <dgm:t>
        <a:bodyPr/>
        <a:lstStyle/>
        <a:p>
          <a:endParaRPr lang="tr-TR"/>
        </a:p>
      </dgm:t>
    </dgm:pt>
    <dgm:pt modelId="{31AE04AF-24F5-4997-92A7-04FF5185C4C7}" type="sibTrans" cxnId="{DBCEAFF6-C712-4866-BB2C-F69FA752DEA6}">
      <dgm:prSet/>
      <dgm:spPr/>
      <dgm:t>
        <a:bodyPr/>
        <a:lstStyle/>
        <a:p>
          <a:endParaRPr lang="tr-TR"/>
        </a:p>
      </dgm:t>
    </dgm:pt>
    <dgm:pt modelId="{75AE2837-3BBC-4A43-A53B-1629777F3A30}">
      <dgm:prSet custT="1"/>
      <dgm:spPr/>
      <dgm:t>
        <a:bodyPr/>
        <a:lstStyle/>
        <a:p>
          <a:r>
            <a:rPr lang="tr-TR" sz="1800" b="1" dirty="0">
              <a:solidFill>
                <a:srgbClr val="002060"/>
              </a:solidFill>
            </a:rPr>
            <a:t>SKDM Tüzüğü Madde 7 ve Ek-IV</a:t>
          </a:r>
        </a:p>
      </dgm:t>
    </dgm:pt>
    <dgm:pt modelId="{E9185992-B081-48F3-9B43-F9A9690E8B5B}" type="parTrans" cxnId="{98CC1C94-A6A0-4BAF-A381-C70DDFF23D8C}">
      <dgm:prSet/>
      <dgm:spPr/>
      <dgm:t>
        <a:bodyPr/>
        <a:lstStyle/>
        <a:p>
          <a:endParaRPr lang="tr-TR"/>
        </a:p>
      </dgm:t>
    </dgm:pt>
    <dgm:pt modelId="{F61A5C0F-5B5E-466F-A763-D1D1280610CA}" type="sibTrans" cxnId="{98CC1C94-A6A0-4BAF-A381-C70DDFF23D8C}">
      <dgm:prSet/>
      <dgm:spPr/>
      <dgm:t>
        <a:bodyPr/>
        <a:lstStyle/>
        <a:p>
          <a:endParaRPr lang="tr-TR"/>
        </a:p>
      </dgm:t>
    </dgm:pt>
    <dgm:pt modelId="{E65E7F70-59A8-4372-83AD-A36B013F0C12}">
      <dgm:prSet/>
      <dgm:spPr/>
      <dgm:t>
        <a:bodyPr/>
        <a:lstStyle/>
        <a:p>
          <a:r>
            <a:rPr lang="tr-TR" b="1" dirty="0"/>
            <a:t>Taslak</a:t>
          </a:r>
          <a:r>
            <a:rPr lang="tr-TR" dirty="0"/>
            <a:t> </a:t>
          </a:r>
          <a:r>
            <a:rPr lang="tr-TR" b="1" dirty="0"/>
            <a:t>Uygulama Yönetmeliği</a:t>
          </a:r>
          <a:r>
            <a:rPr lang="tr-TR" dirty="0"/>
            <a:t>: </a:t>
          </a:r>
        </a:p>
      </dgm:t>
    </dgm:pt>
    <dgm:pt modelId="{49AA90C4-D7EA-4818-88CD-1632F6221F75}" type="parTrans" cxnId="{AE996722-A90E-4E24-AC6D-31C1057D8A8A}">
      <dgm:prSet/>
      <dgm:spPr/>
      <dgm:t>
        <a:bodyPr/>
        <a:lstStyle/>
        <a:p>
          <a:endParaRPr lang="tr-TR"/>
        </a:p>
      </dgm:t>
    </dgm:pt>
    <dgm:pt modelId="{ED0362BC-480B-4F1C-9A8F-ECFDBABAD3B3}" type="sibTrans" cxnId="{AE996722-A90E-4E24-AC6D-31C1057D8A8A}">
      <dgm:prSet/>
      <dgm:spPr/>
      <dgm:t>
        <a:bodyPr/>
        <a:lstStyle/>
        <a:p>
          <a:endParaRPr lang="tr-TR"/>
        </a:p>
      </dgm:t>
    </dgm:pt>
    <dgm:pt modelId="{9DB3A92D-7A35-458F-BA9C-815E58FA9FF9}">
      <dgm:prSet custT="1"/>
      <dgm:spPr/>
      <dgm:t>
        <a:bodyPr/>
        <a:lstStyle/>
        <a:p>
          <a:r>
            <a:rPr lang="tr-TR" sz="1800" b="1" dirty="0">
              <a:solidFill>
                <a:srgbClr val="002060"/>
              </a:solidFill>
            </a:rPr>
            <a:t>EK-</a:t>
          </a:r>
          <a:r>
            <a:rPr lang="tr-TR" sz="1800" b="1" dirty="0" err="1">
              <a:solidFill>
                <a:srgbClr val="002060"/>
              </a:solidFill>
            </a:rPr>
            <a:t>IV’de</a:t>
          </a:r>
          <a:r>
            <a:rPr lang="tr-TR" sz="1800" b="1" dirty="0">
              <a:solidFill>
                <a:srgbClr val="002060"/>
              </a:solidFill>
            </a:rPr>
            <a:t> ortaya konulan hesaplama ilkelerinin uygulanmasına yönelik teknik detaylar*:</a:t>
          </a:r>
        </a:p>
      </dgm:t>
    </dgm:pt>
    <dgm:pt modelId="{49385AD1-ED8A-451D-9843-1999B95015EF}" type="parTrans" cxnId="{D233B210-9C27-4021-8D87-6AE4B68ED1CC}">
      <dgm:prSet/>
      <dgm:spPr/>
      <dgm:t>
        <a:bodyPr/>
        <a:lstStyle/>
        <a:p>
          <a:endParaRPr lang="tr-TR"/>
        </a:p>
      </dgm:t>
    </dgm:pt>
    <dgm:pt modelId="{DC1F25A0-E63B-4FA1-9284-9552367B922A}" type="sibTrans" cxnId="{D233B210-9C27-4021-8D87-6AE4B68ED1CC}">
      <dgm:prSet/>
      <dgm:spPr/>
      <dgm:t>
        <a:bodyPr/>
        <a:lstStyle/>
        <a:p>
          <a:endParaRPr lang="tr-TR"/>
        </a:p>
      </dgm:t>
    </dgm:pt>
    <dgm:pt modelId="{9B053992-31B4-42FF-9829-9592B4373917}">
      <dgm:prSet custT="1"/>
      <dgm:spPr/>
      <dgm:t>
        <a:bodyPr/>
        <a:lstStyle/>
        <a:p>
          <a:r>
            <a:rPr lang="tr-TR" sz="1600" b="1" dirty="0">
              <a:solidFill>
                <a:srgbClr val="002060"/>
              </a:solidFill>
            </a:rPr>
            <a:t>Üretim süreçlerinin sistem sınırlarının belirlenmesi,</a:t>
          </a:r>
        </a:p>
      </dgm:t>
    </dgm:pt>
    <dgm:pt modelId="{901E823E-47E8-43D5-AF24-824BD74A9AC0}" type="parTrans" cxnId="{5589EA9C-642D-4B38-8659-DA88928654EF}">
      <dgm:prSet/>
      <dgm:spPr/>
      <dgm:t>
        <a:bodyPr/>
        <a:lstStyle/>
        <a:p>
          <a:endParaRPr lang="tr-TR"/>
        </a:p>
      </dgm:t>
    </dgm:pt>
    <dgm:pt modelId="{8D7D9505-C008-49F6-91F3-C60B127F6EAE}" type="sibTrans" cxnId="{5589EA9C-642D-4B38-8659-DA88928654EF}">
      <dgm:prSet/>
      <dgm:spPr/>
      <dgm:t>
        <a:bodyPr/>
        <a:lstStyle/>
        <a:p>
          <a:endParaRPr lang="tr-TR"/>
        </a:p>
      </dgm:t>
    </dgm:pt>
    <dgm:pt modelId="{6974C8D6-6A59-440F-A8EE-AEDB57F050D0}">
      <dgm:prSet custT="1"/>
      <dgm:spPr/>
      <dgm:t>
        <a:bodyPr/>
        <a:lstStyle/>
        <a:p>
          <a:r>
            <a:rPr lang="tr-TR" sz="1600" b="1" dirty="0">
              <a:solidFill>
                <a:srgbClr val="002060"/>
              </a:solidFill>
            </a:rPr>
            <a:t>Emisyon faktörleri,</a:t>
          </a:r>
        </a:p>
      </dgm:t>
    </dgm:pt>
    <dgm:pt modelId="{95B47A24-4708-4A08-BCB0-88B9046A6FB4}" type="parTrans" cxnId="{4E94FA09-5378-473F-A2E0-E2312210B10D}">
      <dgm:prSet/>
      <dgm:spPr/>
      <dgm:t>
        <a:bodyPr/>
        <a:lstStyle/>
        <a:p>
          <a:endParaRPr lang="tr-TR"/>
        </a:p>
      </dgm:t>
    </dgm:pt>
    <dgm:pt modelId="{1AF576B7-D89C-4645-A82D-0FDC907C4B4F}" type="sibTrans" cxnId="{4E94FA09-5378-473F-A2E0-E2312210B10D}">
      <dgm:prSet/>
      <dgm:spPr/>
      <dgm:t>
        <a:bodyPr/>
        <a:lstStyle/>
        <a:p>
          <a:endParaRPr lang="tr-TR"/>
        </a:p>
      </dgm:t>
    </dgm:pt>
    <dgm:pt modelId="{C1814852-A5A2-48E5-B118-AA2E0AE13721}">
      <dgm:prSet custT="1"/>
      <dgm:spPr/>
      <dgm:t>
        <a:bodyPr/>
        <a:lstStyle/>
        <a:p>
          <a:r>
            <a:rPr lang="tr-TR" sz="1600" b="1" dirty="0">
              <a:solidFill>
                <a:srgbClr val="002060"/>
              </a:solidFill>
            </a:rPr>
            <a:t>Tesise özel gerçekleşen emisyon değerleri ile bunların münferit ürünlere nasıl yansıtılacağı, vb</a:t>
          </a:r>
          <a:r>
            <a:rPr lang="tr-TR" sz="1800" b="1" dirty="0">
              <a:solidFill>
                <a:srgbClr val="002060"/>
              </a:solidFill>
            </a:rPr>
            <a:t>.</a:t>
          </a:r>
        </a:p>
      </dgm:t>
    </dgm:pt>
    <dgm:pt modelId="{3ED0B063-EC8D-4680-8953-CB1C80A121D1}" type="parTrans" cxnId="{55618217-D807-49D7-AFF7-24E6F0BD2875}">
      <dgm:prSet/>
      <dgm:spPr/>
      <dgm:t>
        <a:bodyPr/>
        <a:lstStyle/>
        <a:p>
          <a:endParaRPr lang="tr-TR"/>
        </a:p>
      </dgm:t>
    </dgm:pt>
    <dgm:pt modelId="{5B450171-1CA4-4A83-87D1-CCD09FEB7822}" type="sibTrans" cxnId="{55618217-D807-49D7-AFF7-24E6F0BD2875}">
      <dgm:prSet/>
      <dgm:spPr/>
      <dgm:t>
        <a:bodyPr/>
        <a:lstStyle/>
        <a:p>
          <a:endParaRPr lang="tr-TR"/>
        </a:p>
      </dgm:t>
    </dgm:pt>
    <dgm:pt modelId="{1495CE97-5E5F-4F5C-9E8A-AC66A48E4963}">
      <dgm:prSet custT="1"/>
      <dgm:spPr/>
      <dgm:t>
        <a:bodyPr/>
        <a:lstStyle/>
        <a:p>
          <a:pPr>
            <a:buNone/>
          </a:pPr>
          <a:r>
            <a:rPr lang="tr-TR" sz="1200" b="1" dirty="0">
              <a:solidFill>
                <a:srgbClr val="002060"/>
              </a:solidFill>
            </a:rPr>
            <a:t>*Geçiş dönemi raporlama yükümlülüklerine ilişkin olup, toplanacak veri ve uygulamanın izlenmesi neticesinde kurallar gözden geçirilecektir.</a:t>
          </a:r>
        </a:p>
      </dgm:t>
    </dgm:pt>
    <dgm:pt modelId="{ACE5AAA0-897A-48C8-B816-53FCE1DD0B8A}" type="parTrans" cxnId="{2E15E9A6-6F9D-48C9-ADA8-21737955F77D}">
      <dgm:prSet/>
      <dgm:spPr/>
      <dgm:t>
        <a:bodyPr/>
        <a:lstStyle/>
        <a:p>
          <a:endParaRPr lang="tr-TR"/>
        </a:p>
      </dgm:t>
    </dgm:pt>
    <dgm:pt modelId="{89E7AC7D-C5F9-4B37-823D-C5E15F3C174F}" type="sibTrans" cxnId="{2E15E9A6-6F9D-48C9-ADA8-21737955F77D}">
      <dgm:prSet/>
      <dgm:spPr/>
      <dgm:t>
        <a:bodyPr/>
        <a:lstStyle/>
        <a:p>
          <a:endParaRPr lang="tr-TR"/>
        </a:p>
      </dgm:t>
    </dgm:pt>
    <dgm:pt modelId="{9036A339-6021-4BC4-A01E-5ED3F1BCBFAB}">
      <dgm:prSet custT="1"/>
      <dgm:spPr/>
      <dgm:t>
        <a:bodyPr/>
        <a:lstStyle/>
        <a:p>
          <a:endParaRPr lang="tr-TR" sz="1800" b="1" dirty="0">
            <a:solidFill>
              <a:srgbClr val="002060"/>
            </a:solidFill>
          </a:endParaRPr>
        </a:p>
      </dgm:t>
    </dgm:pt>
    <dgm:pt modelId="{FFD32327-E89C-48C2-BE82-51263B9E57D3}" type="parTrans" cxnId="{46D82489-E62D-4429-B79C-F50DCE5B2D15}">
      <dgm:prSet/>
      <dgm:spPr/>
      <dgm:t>
        <a:bodyPr/>
        <a:lstStyle/>
        <a:p>
          <a:endParaRPr lang="tr-TR"/>
        </a:p>
      </dgm:t>
    </dgm:pt>
    <dgm:pt modelId="{6C1CD2D7-8042-4246-A120-DDCEBFE9723A}" type="sibTrans" cxnId="{46D82489-E62D-4429-B79C-F50DCE5B2D15}">
      <dgm:prSet/>
      <dgm:spPr/>
      <dgm:t>
        <a:bodyPr/>
        <a:lstStyle/>
        <a:p>
          <a:endParaRPr lang="tr-TR"/>
        </a:p>
      </dgm:t>
    </dgm:pt>
    <dgm:pt modelId="{BF8E555A-8375-4F66-904A-FD6D52AF631F}" type="pres">
      <dgm:prSet presAssocID="{E2096FC7-644B-4590-8CE7-01D4ACAB4A79}" presName="linearFlow" presStyleCnt="0">
        <dgm:presLayoutVars>
          <dgm:dir/>
          <dgm:animLvl val="lvl"/>
          <dgm:resizeHandles val="exact"/>
        </dgm:presLayoutVars>
      </dgm:prSet>
      <dgm:spPr/>
    </dgm:pt>
    <dgm:pt modelId="{64C95256-EAA9-43B5-9651-F6132E5CC873}" type="pres">
      <dgm:prSet presAssocID="{1EE7C66A-28C6-4CFB-991C-14C25C53E512}" presName="composite" presStyleCnt="0"/>
      <dgm:spPr/>
    </dgm:pt>
    <dgm:pt modelId="{033A4069-C52C-4C72-9D11-9FC1A55771BA}" type="pres">
      <dgm:prSet presAssocID="{1EE7C66A-28C6-4CFB-991C-14C25C53E512}" presName="parentText" presStyleLbl="alignNode1" presStyleIdx="0" presStyleCnt="2">
        <dgm:presLayoutVars>
          <dgm:chMax val="1"/>
          <dgm:bulletEnabled val="1"/>
        </dgm:presLayoutVars>
      </dgm:prSet>
      <dgm:spPr/>
    </dgm:pt>
    <dgm:pt modelId="{5618D151-BFED-4C37-BD2E-F09C8FD6257D}" type="pres">
      <dgm:prSet presAssocID="{1EE7C66A-28C6-4CFB-991C-14C25C53E512}" presName="descendantText" presStyleLbl="alignAcc1" presStyleIdx="0" presStyleCnt="2">
        <dgm:presLayoutVars>
          <dgm:bulletEnabled val="1"/>
        </dgm:presLayoutVars>
      </dgm:prSet>
      <dgm:spPr/>
    </dgm:pt>
    <dgm:pt modelId="{3A1841A5-2569-4359-8E69-9CFA01DB770D}" type="pres">
      <dgm:prSet presAssocID="{31AE04AF-24F5-4997-92A7-04FF5185C4C7}" presName="sp" presStyleCnt="0"/>
      <dgm:spPr/>
    </dgm:pt>
    <dgm:pt modelId="{7A33F313-2E6E-4A31-9152-6950E77B225A}" type="pres">
      <dgm:prSet presAssocID="{E65E7F70-59A8-4372-83AD-A36B013F0C12}" presName="composite" presStyleCnt="0"/>
      <dgm:spPr/>
    </dgm:pt>
    <dgm:pt modelId="{A5294916-FE1D-44AC-BCC6-7D57710B42F7}" type="pres">
      <dgm:prSet presAssocID="{E65E7F70-59A8-4372-83AD-A36B013F0C12}" presName="parentText" presStyleLbl="alignNode1" presStyleIdx="1" presStyleCnt="2" custScaleY="109165">
        <dgm:presLayoutVars>
          <dgm:chMax val="1"/>
          <dgm:bulletEnabled val="1"/>
        </dgm:presLayoutVars>
      </dgm:prSet>
      <dgm:spPr/>
    </dgm:pt>
    <dgm:pt modelId="{CB529A28-C7E3-4D8A-A15B-85110D06F43F}" type="pres">
      <dgm:prSet presAssocID="{E65E7F70-59A8-4372-83AD-A36B013F0C12}" presName="descendantText" presStyleLbl="alignAcc1" presStyleIdx="1" presStyleCnt="2" custScaleY="162648" custLinFactNeighborY="16119">
        <dgm:presLayoutVars>
          <dgm:bulletEnabled val="1"/>
        </dgm:presLayoutVars>
      </dgm:prSet>
      <dgm:spPr/>
    </dgm:pt>
  </dgm:ptLst>
  <dgm:cxnLst>
    <dgm:cxn modelId="{82892D04-C4FB-4D3F-8812-BECD8969B62C}" type="presOf" srcId="{9036A339-6021-4BC4-A01E-5ED3F1BCBFAB}" destId="{CB529A28-C7E3-4D8A-A15B-85110D06F43F}" srcOrd="0" destOrd="4" presId="urn:microsoft.com/office/officeart/2005/8/layout/chevron2"/>
    <dgm:cxn modelId="{4E94FA09-5378-473F-A2E0-E2312210B10D}" srcId="{9DB3A92D-7A35-458F-BA9C-815E58FA9FF9}" destId="{6974C8D6-6A59-440F-A8EE-AEDB57F050D0}" srcOrd="1" destOrd="0" parTransId="{95B47A24-4708-4A08-BCB0-88B9046A6FB4}" sibTransId="{1AF576B7-D89C-4645-A82D-0FDC907C4B4F}"/>
    <dgm:cxn modelId="{D233B210-9C27-4021-8D87-6AE4B68ED1CC}" srcId="{E65E7F70-59A8-4372-83AD-A36B013F0C12}" destId="{9DB3A92D-7A35-458F-BA9C-815E58FA9FF9}" srcOrd="0" destOrd="0" parTransId="{49385AD1-ED8A-451D-9843-1999B95015EF}" sibTransId="{DC1F25A0-E63B-4FA1-9284-9552367B922A}"/>
    <dgm:cxn modelId="{55618217-D807-49D7-AFF7-24E6F0BD2875}" srcId="{9DB3A92D-7A35-458F-BA9C-815E58FA9FF9}" destId="{C1814852-A5A2-48E5-B118-AA2E0AE13721}" srcOrd="2" destOrd="0" parTransId="{3ED0B063-EC8D-4680-8953-CB1C80A121D1}" sibTransId="{5B450171-1CA4-4A83-87D1-CCD09FEB7822}"/>
    <dgm:cxn modelId="{C02CD71C-3202-4AAF-B88A-08AD0D23013F}" type="presOf" srcId="{9B053992-31B4-42FF-9829-9592B4373917}" destId="{CB529A28-C7E3-4D8A-A15B-85110D06F43F}" srcOrd="0" destOrd="1" presId="urn:microsoft.com/office/officeart/2005/8/layout/chevron2"/>
    <dgm:cxn modelId="{AE996722-A90E-4E24-AC6D-31C1057D8A8A}" srcId="{E2096FC7-644B-4590-8CE7-01D4ACAB4A79}" destId="{E65E7F70-59A8-4372-83AD-A36B013F0C12}" srcOrd="1" destOrd="0" parTransId="{49AA90C4-D7EA-4818-88CD-1632F6221F75}" sibTransId="{ED0362BC-480B-4F1C-9A8F-ECFDBABAD3B3}"/>
    <dgm:cxn modelId="{35249B24-BEF9-45A1-BA7C-F39F24B7AB28}" type="presOf" srcId="{1495CE97-5E5F-4F5C-9E8A-AC66A48E4963}" destId="{CB529A28-C7E3-4D8A-A15B-85110D06F43F}" srcOrd="0" destOrd="5" presId="urn:microsoft.com/office/officeart/2005/8/layout/chevron2"/>
    <dgm:cxn modelId="{1FCE9E3B-93FA-4D0A-86F0-611A11305C21}" type="presOf" srcId="{9DB3A92D-7A35-458F-BA9C-815E58FA9FF9}" destId="{CB529A28-C7E3-4D8A-A15B-85110D06F43F}" srcOrd="0" destOrd="0" presId="urn:microsoft.com/office/officeart/2005/8/layout/chevron2"/>
    <dgm:cxn modelId="{B4C1816F-94A9-4FFC-BDBF-160EE5EFA56B}" type="presOf" srcId="{6974C8D6-6A59-440F-A8EE-AEDB57F050D0}" destId="{CB529A28-C7E3-4D8A-A15B-85110D06F43F}" srcOrd="0" destOrd="2" presId="urn:microsoft.com/office/officeart/2005/8/layout/chevron2"/>
    <dgm:cxn modelId="{C2384D52-3831-475C-9B6A-F077EC9B0BD9}" type="presOf" srcId="{1EE7C66A-28C6-4CFB-991C-14C25C53E512}" destId="{033A4069-C52C-4C72-9D11-9FC1A55771BA}" srcOrd="0" destOrd="0" presId="urn:microsoft.com/office/officeart/2005/8/layout/chevron2"/>
    <dgm:cxn modelId="{46D82489-E62D-4429-B79C-F50DCE5B2D15}" srcId="{9DB3A92D-7A35-458F-BA9C-815E58FA9FF9}" destId="{9036A339-6021-4BC4-A01E-5ED3F1BCBFAB}" srcOrd="3" destOrd="0" parTransId="{FFD32327-E89C-48C2-BE82-51263B9E57D3}" sibTransId="{6C1CD2D7-8042-4246-A120-DDCEBFE9723A}"/>
    <dgm:cxn modelId="{98CC1C94-A6A0-4BAF-A381-C70DDFF23D8C}" srcId="{1EE7C66A-28C6-4CFB-991C-14C25C53E512}" destId="{75AE2837-3BBC-4A43-A53B-1629777F3A30}" srcOrd="0" destOrd="0" parTransId="{E9185992-B081-48F3-9B43-F9A9690E8B5B}" sibTransId="{F61A5C0F-5B5E-466F-A763-D1D1280610CA}"/>
    <dgm:cxn modelId="{5589EA9C-642D-4B38-8659-DA88928654EF}" srcId="{9DB3A92D-7A35-458F-BA9C-815E58FA9FF9}" destId="{9B053992-31B4-42FF-9829-9592B4373917}" srcOrd="0" destOrd="0" parTransId="{901E823E-47E8-43D5-AF24-824BD74A9AC0}" sibTransId="{8D7D9505-C008-49F6-91F3-C60B127F6EAE}"/>
    <dgm:cxn modelId="{2E15E9A6-6F9D-48C9-ADA8-21737955F77D}" srcId="{E65E7F70-59A8-4372-83AD-A36B013F0C12}" destId="{1495CE97-5E5F-4F5C-9E8A-AC66A48E4963}" srcOrd="1" destOrd="0" parTransId="{ACE5AAA0-897A-48C8-B816-53FCE1DD0B8A}" sibTransId="{89E7AC7D-C5F9-4B37-823D-C5E15F3C174F}"/>
    <dgm:cxn modelId="{151394DB-C3DD-4828-945C-9EFF9D03BB5F}" type="presOf" srcId="{E65E7F70-59A8-4372-83AD-A36B013F0C12}" destId="{A5294916-FE1D-44AC-BCC6-7D57710B42F7}" srcOrd="0" destOrd="0" presId="urn:microsoft.com/office/officeart/2005/8/layout/chevron2"/>
    <dgm:cxn modelId="{B76A27E7-2431-4EA4-BA0D-AC5BE5F84F61}" type="presOf" srcId="{E2096FC7-644B-4590-8CE7-01D4ACAB4A79}" destId="{BF8E555A-8375-4F66-904A-FD6D52AF631F}" srcOrd="0" destOrd="0" presId="urn:microsoft.com/office/officeart/2005/8/layout/chevron2"/>
    <dgm:cxn modelId="{DBCEAFF6-C712-4866-BB2C-F69FA752DEA6}" srcId="{E2096FC7-644B-4590-8CE7-01D4ACAB4A79}" destId="{1EE7C66A-28C6-4CFB-991C-14C25C53E512}" srcOrd="0" destOrd="0" parTransId="{A027BF60-B107-448A-B505-F0E93044AAA5}" sibTransId="{31AE04AF-24F5-4997-92A7-04FF5185C4C7}"/>
    <dgm:cxn modelId="{CC14A2FC-5824-4BA4-AFB6-B2304159FA09}" type="presOf" srcId="{75AE2837-3BBC-4A43-A53B-1629777F3A30}" destId="{5618D151-BFED-4C37-BD2E-F09C8FD6257D}" srcOrd="0" destOrd="0" presId="urn:microsoft.com/office/officeart/2005/8/layout/chevron2"/>
    <dgm:cxn modelId="{CF5DA2FE-2BEF-4732-973A-E605CFFFC2AF}" type="presOf" srcId="{C1814852-A5A2-48E5-B118-AA2E0AE13721}" destId="{CB529A28-C7E3-4D8A-A15B-85110D06F43F}" srcOrd="0" destOrd="3" presId="urn:microsoft.com/office/officeart/2005/8/layout/chevron2"/>
    <dgm:cxn modelId="{9511E703-44BB-43D8-90BD-FFA211103AE8}" type="presParOf" srcId="{BF8E555A-8375-4F66-904A-FD6D52AF631F}" destId="{64C95256-EAA9-43B5-9651-F6132E5CC873}" srcOrd="0" destOrd="0" presId="urn:microsoft.com/office/officeart/2005/8/layout/chevron2"/>
    <dgm:cxn modelId="{C433CC22-0319-4E98-BBF9-53DE38B30BB1}" type="presParOf" srcId="{64C95256-EAA9-43B5-9651-F6132E5CC873}" destId="{033A4069-C52C-4C72-9D11-9FC1A55771BA}" srcOrd="0" destOrd="0" presId="urn:microsoft.com/office/officeart/2005/8/layout/chevron2"/>
    <dgm:cxn modelId="{237476F8-25D6-4DE5-BF9B-F3F14531F461}" type="presParOf" srcId="{64C95256-EAA9-43B5-9651-F6132E5CC873}" destId="{5618D151-BFED-4C37-BD2E-F09C8FD6257D}" srcOrd="1" destOrd="0" presId="urn:microsoft.com/office/officeart/2005/8/layout/chevron2"/>
    <dgm:cxn modelId="{92975D04-CDD5-4792-8175-843DBFA1A684}" type="presParOf" srcId="{BF8E555A-8375-4F66-904A-FD6D52AF631F}" destId="{3A1841A5-2569-4359-8E69-9CFA01DB770D}" srcOrd="1" destOrd="0" presId="urn:microsoft.com/office/officeart/2005/8/layout/chevron2"/>
    <dgm:cxn modelId="{19AA4E9C-69C9-476D-9E23-A2B91534C23E}" type="presParOf" srcId="{BF8E555A-8375-4F66-904A-FD6D52AF631F}" destId="{7A33F313-2E6E-4A31-9152-6950E77B225A}" srcOrd="2" destOrd="0" presId="urn:microsoft.com/office/officeart/2005/8/layout/chevron2"/>
    <dgm:cxn modelId="{CC59F441-60D2-4695-8805-9DABB618390E}" type="presParOf" srcId="{7A33F313-2E6E-4A31-9152-6950E77B225A}" destId="{A5294916-FE1D-44AC-BCC6-7D57710B42F7}" srcOrd="0" destOrd="0" presId="urn:microsoft.com/office/officeart/2005/8/layout/chevron2"/>
    <dgm:cxn modelId="{1BB61695-5A7C-4C16-8349-5DEC763C1701}" type="presParOf" srcId="{7A33F313-2E6E-4A31-9152-6950E77B225A}" destId="{CB529A28-C7E3-4D8A-A15B-85110D06F43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698F76-878A-4625-8AAB-F36F204B89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tr-TR"/>
        </a:p>
      </dgm:t>
    </dgm:pt>
    <dgm:pt modelId="{61777BEF-1DEC-440E-8688-DAF7432E971F}">
      <dgm:prSet custT="1"/>
      <dgm:spPr>
        <a:solidFill>
          <a:srgbClr val="8497B0"/>
        </a:solidFill>
      </dgm:spPr>
      <dgm:t>
        <a:bodyPr/>
        <a:lstStyle/>
        <a:p>
          <a:pPr rtl="0"/>
          <a:r>
            <a:rPr lang="tr-TR" sz="2400" b="1" dirty="0"/>
            <a:t>Üçüncü Ülke </a:t>
          </a:r>
        </a:p>
        <a:p>
          <a:pPr rtl="0"/>
          <a:r>
            <a:rPr lang="tr-TR" sz="2400" b="1" dirty="0"/>
            <a:t>Üreticilerinin Rolü</a:t>
          </a:r>
          <a:endParaRPr lang="tr-TR" sz="2400" dirty="0"/>
        </a:p>
      </dgm:t>
    </dgm:pt>
    <dgm:pt modelId="{060F3726-C439-4668-B7F3-B2D1E551746A}" type="parTrans" cxnId="{B201C01A-C9D4-44A4-9AE6-900C6014F92D}">
      <dgm:prSet/>
      <dgm:spPr/>
      <dgm:t>
        <a:bodyPr/>
        <a:lstStyle/>
        <a:p>
          <a:endParaRPr lang="tr-TR"/>
        </a:p>
      </dgm:t>
    </dgm:pt>
    <dgm:pt modelId="{B4FA8AE3-7D1F-4DA6-8D83-03D1D87409EB}" type="sibTrans" cxnId="{B201C01A-C9D4-44A4-9AE6-900C6014F92D}">
      <dgm:prSet/>
      <dgm:spPr/>
      <dgm:t>
        <a:bodyPr/>
        <a:lstStyle/>
        <a:p>
          <a:endParaRPr lang="tr-TR"/>
        </a:p>
      </dgm:t>
    </dgm:pt>
    <dgm:pt modelId="{1F9D55B4-9789-45B7-AC59-AB63C287E1A6}">
      <dgm:prSet custT="1"/>
      <dgm:spPr/>
      <dgm:t>
        <a:bodyPr/>
        <a:lstStyle/>
        <a:p>
          <a:pPr rtl="0"/>
          <a:r>
            <a:rPr lang="tr-TR" sz="1400" b="1" dirty="0"/>
            <a:t>Gömülü emisyonların izlenmesi ve raporlamaya esas teşkil edecek verinin toplanması: </a:t>
          </a:r>
          <a:r>
            <a:rPr lang="tr-TR" sz="1400" dirty="0"/>
            <a:t>Avrupa Komisyonu tarafından yayımlanan rehber doküman ve şablonlardan yararlanılabilecektir.</a:t>
          </a:r>
        </a:p>
      </dgm:t>
    </dgm:pt>
    <dgm:pt modelId="{DB3E25A9-0CDE-4CBB-9094-1F3A057AB814}" type="parTrans" cxnId="{E7421737-50D4-44A2-BFEF-A4C7076B6126}">
      <dgm:prSet/>
      <dgm:spPr/>
      <dgm:t>
        <a:bodyPr/>
        <a:lstStyle/>
        <a:p>
          <a:endParaRPr lang="tr-TR"/>
        </a:p>
      </dgm:t>
    </dgm:pt>
    <dgm:pt modelId="{F09F5FA1-A950-42B1-BA2D-DC0ED82E7790}" type="sibTrans" cxnId="{E7421737-50D4-44A2-BFEF-A4C7076B6126}">
      <dgm:prSet/>
      <dgm:spPr/>
      <dgm:t>
        <a:bodyPr/>
        <a:lstStyle/>
        <a:p>
          <a:endParaRPr lang="tr-TR"/>
        </a:p>
      </dgm:t>
    </dgm:pt>
    <dgm:pt modelId="{679DC785-95AA-428A-981A-141667A34376}">
      <dgm:prSet custT="1"/>
      <dgm:spPr/>
      <dgm:t>
        <a:bodyPr/>
        <a:lstStyle/>
        <a:p>
          <a:pPr rtl="0"/>
          <a:r>
            <a:rPr lang="tr-TR" sz="1400" b="1" dirty="0"/>
            <a:t>Hesaplanan emisyon verilerinin raporlamadan sorumlu olan AB’deki ithalatçı ile paylaşılması:  </a:t>
          </a:r>
          <a:r>
            <a:rPr lang="tr-TR" sz="1400" dirty="0"/>
            <a:t>Avrupa Komisyonu tarafından yayımlanan şablonlardan yararlanılabilecektir</a:t>
          </a:r>
        </a:p>
      </dgm:t>
    </dgm:pt>
    <dgm:pt modelId="{77892990-2F6E-4C34-ADB0-A928B4CF47EC}" type="parTrans" cxnId="{B499BD9D-6E7E-40AA-AD4C-BA972532B331}">
      <dgm:prSet/>
      <dgm:spPr/>
      <dgm:t>
        <a:bodyPr/>
        <a:lstStyle/>
        <a:p>
          <a:endParaRPr lang="tr-TR"/>
        </a:p>
      </dgm:t>
    </dgm:pt>
    <dgm:pt modelId="{299FB747-3012-4AE1-899D-46DBDCF55B84}" type="sibTrans" cxnId="{B499BD9D-6E7E-40AA-AD4C-BA972532B331}">
      <dgm:prSet/>
      <dgm:spPr/>
      <dgm:t>
        <a:bodyPr/>
        <a:lstStyle/>
        <a:p>
          <a:endParaRPr lang="tr-TR"/>
        </a:p>
      </dgm:t>
    </dgm:pt>
    <dgm:pt modelId="{F990B0AB-E835-479B-A33F-F9AD43ABC38F}">
      <dgm:prSet custT="1"/>
      <dgm:spPr>
        <a:solidFill>
          <a:srgbClr val="8497B0"/>
        </a:solidFill>
      </dgm:spPr>
      <dgm:t>
        <a:bodyPr/>
        <a:lstStyle/>
        <a:p>
          <a:pPr rtl="0"/>
          <a:r>
            <a:rPr lang="tr-TR" sz="2400" b="1" dirty="0"/>
            <a:t>Raporlama için </a:t>
          </a:r>
        </a:p>
        <a:p>
          <a:pPr rtl="0"/>
          <a:r>
            <a:rPr lang="tr-TR" sz="2400" b="1" dirty="0"/>
            <a:t>Sunulacak Veri</a:t>
          </a:r>
          <a:endParaRPr lang="tr-TR" sz="2400" dirty="0"/>
        </a:p>
      </dgm:t>
    </dgm:pt>
    <dgm:pt modelId="{F1F04BB2-B089-4BE1-9630-39CBF5B14E60}" type="parTrans" cxnId="{F5484D20-A418-4D46-B2BC-BCBF2819BC31}">
      <dgm:prSet/>
      <dgm:spPr/>
      <dgm:t>
        <a:bodyPr/>
        <a:lstStyle/>
        <a:p>
          <a:endParaRPr lang="tr-TR"/>
        </a:p>
      </dgm:t>
    </dgm:pt>
    <dgm:pt modelId="{A85DFB61-A0A5-4B49-8FD1-56950F7FDFB8}" type="sibTrans" cxnId="{F5484D20-A418-4D46-B2BC-BCBF2819BC31}">
      <dgm:prSet/>
      <dgm:spPr/>
      <dgm:t>
        <a:bodyPr/>
        <a:lstStyle/>
        <a:p>
          <a:endParaRPr lang="tr-TR"/>
        </a:p>
      </dgm:t>
    </dgm:pt>
    <dgm:pt modelId="{9AD9729A-AE19-46C3-BF64-C4218216A457}">
      <dgm:prSet custT="1"/>
      <dgm:spPr/>
      <dgm:t>
        <a:bodyPr/>
        <a:lstStyle/>
        <a:p>
          <a:pPr rtl="0"/>
          <a:r>
            <a:rPr lang="tr-TR" sz="1400" b="1" dirty="0"/>
            <a:t>Ürünlere ilişkin bilgi:  </a:t>
          </a:r>
          <a:r>
            <a:rPr lang="tr-TR" sz="1400" dirty="0"/>
            <a:t>Miktar/ 8’li GTİP kodu bazında ürün türü/Menşe Ülke</a:t>
          </a:r>
        </a:p>
      </dgm:t>
    </dgm:pt>
    <dgm:pt modelId="{717A622A-ED77-4533-AC70-3B99365EB9F3}" type="parTrans" cxnId="{139634FE-03B7-48FE-B273-1F373CF4C4E4}">
      <dgm:prSet/>
      <dgm:spPr/>
      <dgm:t>
        <a:bodyPr/>
        <a:lstStyle/>
        <a:p>
          <a:endParaRPr lang="tr-TR"/>
        </a:p>
      </dgm:t>
    </dgm:pt>
    <dgm:pt modelId="{BE6D278B-A088-499D-8B43-59AAC46B7CF0}" type="sibTrans" cxnId="{139634FE-03B7-48FE-B273-1F373CF4C4E4}">
      <dgm:prSet/>
      <dgm:spPr/>
      <dgm:t>
        <a:bodyPr/>
        <a:lstStyle/>
        <a:p>
          <a:endParaRPr lang="tr-TR"/>
        </a:p>
      </dgm:t>
    </dgm:pt>
    <dgm:pt modelId="{E0F3CD37-3B05-4A2D-AA23-E1BE860B82EF}">
      <dgm:prSet custT="1"/>
      <dgm:spPr/>
      <dgm:t>
        <a:bodyPr/>
        <a:lstStyle/>
        <a:p>
          <a:pPr rtl="0"/>
          <a:r>
            <a:rPr lang="tr-TR" sz="1400" b="1" dirty="0"/>
            <a:t>Tesise ilişkin bilgi: </a:t>
          </a:r>
          <a:r>
            <a:rPr lang="tr-TR" sz="1400" dirty="0"/>
            <a:t>Firma adı / Adres / Konum / Coğrafi koordinatlar</a:t>
          </a:r>
        </a:p>
      </dgm:t>
    </dgm:pt>
    <dgm:pt modelId="{8C0BDCC3-5738-4081-9EC6-827D320FE81D}" type="parTrans" cxnId="{E1BB4932-5A38-48BA-8E0B-B82C89069723}">
      <dgm:prSet/>
      <dgm:spPr/>
      <dgm:t>
        <a:bodyPr/>
        <a:lstStyle/>
        <a:p>
          <a:endParaRPr lang="tr-TR"/>
        </a:p>
      </dgm:t>
    </dgm:pt>
    <dgm:pt modelId="{CD161876-071C-48DE-9375-63127AFC6B18}" type="sibTrans" cxnId="{E1BB4932-5A38-48BA-8E0B-B82C89069723}">
      <dgm:prSet/>
      <dgm:spPr/>
      <dgm:t>
        <a:bodyPr/>
        <a:lstStyle/>
        <a:p>
          <a:endParaRPr lang="tr-TR"/>
        </a:p>
      </dgm:t>
    </dgm:pt>
    <dgm:pt modelId="{A391E998-4F0D-4FAE-8642-1F062A9610CA}">
      <dgm:prSet custT="1"/>
      <dgm:spPr/>
      <dgm:t>
        <a:bodyPr/>
        <a:lstStyle/>
        <a:p>
          <a:pPr rtl="0"/>
          <a:r>
            <a:rPr lang="tr-TR" sz="1400" b="1" dirty="0"/>
            <a:t>Üretim sürecine ilişkin bilgi: </a:t>
          </a:r>
          <a:r>
            <a:rPr lang="tr-TR" sz="1400" dirty="0"/>
            <a:t>Üretim hatları / Parametreleri</a:t>
          </a:r>
        </a:p>
      </dgm:t>
    </dgm:pt>
    <dgm:pt modelId="{9B09C8FD-3CEC-455E-98CE-8C70D8CB6A53}" type="parTrans" cxnId="{85B5A901-9730-4F57-A2F1-D3288F49311F}">
      <dgm:prSet/>
      <dgm:spPr/>
      <dgm:t>
        <a:bodyPr/>
        <a:lstStyle/>
        <a:p>
          <a:endParaRPr lang="tr-TR"/>
        </a:p>
      </dgm:t>
    </dgm:pt>
    <dgm:pt modelId="{CCEE374E-43D0-4B44-97F9-F0AED17E7D46}" type="sibTrans" cxnId="{85B5A901-9730-4F57-A2F1-D3288F49311F}">
      <dgm:prSet/>
      <dgm:spPr/>
      <dgm:t>
        <a:bodyPr/>
        <a:lstStyle/>
        <a:p>
          <a:endParaRPr lang="tr-TR"/>
        </a:p>
      </dgm:t>
    </dgm:pt>
    <dgm:pt modelId="{15AC519B-55C8-438C-8964-62F50E6043E6}">
      <dgm:prSet custT="1"/>
      <dgm:spPr/>
      <dgm:t>
        <a:bodyPr/>
        <a:lstStyle/>
        <a:p>
          <a:pPr rtl="0"/>
          <a:r>
            <a:rPr lang="tr-TR" sz="1400" b="1" dirty="0"/>
            <a:t>Emisyon verisi: </a:t>
          </a:r>
          <a:r>
            <a:rPr lang="tr-TR" sz="1400" dirty="0"/>
            <a:t>Spesifik doğrudan ve dolaylı emisyonlar</a:t>
          </a:r>
        </a:p>
      </dgm:t>
    </dgm:pt>
    <dgm:pt modelId="{24444DD1-724F-44D1-BFFD-440C1CF136B2}" type="parTrans" cxnId="{B0AF794A-F344-461F-9FB3-4135AE90C335}">
      <dgm:prSet/>
      <dgm:spPr/>
      <dgm:t>
        <a:bodyPr/>
        <a:lstStyle/>
        <a:p>
          <a:endParaRPr lang="tr-TR"/>
        </a:p>
      </dgm:t>
    </dgm:pt>
    <dgm:pt modelId="{38519428-B411-4372-A411-55A68EEDF71B}" type="sibTrans" cxnId="{B0AF794A-F344-461F-9FB3-4135AE90C335}">
      <dgm:prSet/>
      <dgm:spPr/>
      <dgm:t>
        <a:bodyPr/>
        <a:lstStyle/>
        <a:p>
          <a:endParaRPr lang="tr-TR"/>
        </a:p>
      </dgm:t>
    </dgm:pt>
    <dgm:pt modelId="{B09FBE44-FE0D-4954-93AD-0B67BBD43C5E}">
      <dgm:prSet custT="1"/>
      <dgm:spPr/>
      <dgm:t>
        <a:bodyPr/>
        <a:lstStyle/>
        <a:p>
          <a:pPr rtl="0"/>
          <a:r>
            <a:rPr lang="tr-TR" sz="1400" b="1" dirty="0"/>
            <a:t>Karbon ücretleri: </a:t>
          </a:r>
          <a:r>
            <a:rPr lang="tr-TR" sz="1400" dirty="0"/>
            <a:t>üretimin gerçekleştiği ülkede geçerli karbon ücretleri (Girdiler dahil)</a:t>
          </a:r>
        </a:p>
      </dgm:t>
    </dgm:pt>
    <dgm:pt modelId="{6D21A7C2-CDED-4455-B249-8A705543220C}" type="parTrans" cxnId="{770D6980-78C4-41A1-A794-7E31D3F4B79E}">
      <dgm:prSet/>
      <dgm:spPr/>
      <dgm:t>
        <a:bodyPr/>
        <a:lstStyle/>
        <a:p>
          <a:endParaRPr lang="tr-TR"/>
        </a:p>
      </dgm:t>
    </dgm:pt>
    <dgm:pt modelId="{8A8EAC1D-E3B9-40D3-BCFA-FAEF6D187F63}" type="sibTrans" cxnId="{770D6980-78C4-41A1-A794-7E31D3F4B79E}">
      <dgm:prSet/>
      <dgm:spPr/>
      <dgm:t>
        <a:bodyPr/>
        <a:lstStyle/>
        <a:p>
          <a:endParaRPr lang="tr-TR"/>
        </a:p>
      </dgm:t>
    </dgm:pt>
    <dgm:pt modelId="{A716A034-95CE-4CE3-9517-D11FFDB93687}">
      <dgm:prSet custT="1"/>
      <dgm:spPr>
        <a:solidFill>
          <a:srgbClr val="8497B0"/>
        </a:solidFill>
      </dgm:spPr>
      <dgm:t>
        <a:bodyPr/>
        <a:lstStyle/>
        <a:p>
          <a:pPr rtl="0"/>
          <a:r>
            <a:rPr lang="tr-TR" sz="2400" b="1" dirty="0"/>
            <a:t>Geçiş Dönemi Esneklikleri</a:t>
          </a:r>
        </a:p>
      </dgm:t>
    </dgm:pt>
    <dgm:pt modelId="{CB601D71-36F1-4695-B940-1127FF473A66}" type="parTrans" cxnId="{0E8797A5-20AE-450F-AA88-C8C7519EA4BC}">
      <dgm:prSet/>
      <dgm:spPr/>
      <dgm:t>
        <a:bodyPr/>
        <a:lstStyle/>
        <a:p>
          <a:endParaRPr lang="tr-TR"/>
        </a:p>
      </dgm:t>
    </dgm:pt>
    <dgm:pt modelId="{32C6694C-C208-4126-89CE-B86F58E25EB0}" type="sibTrans" cxnId="{0E8797A5-20AE-450F-AA88-C8C7519EA4BC}">
      <dgm:prSet/>
      <dgm:spPr/>
      <dgm:t>
        <a:bodyPr/>
        <a:lstStyle/>
        <a:p>
          <a:endParaRPr lang="tr-TR"/>
        </a:p>
      </dgm:t>
    </dgm:pt>
    <dgm:pt modelId="{95306CF6-555B-482A-98D2-8050BD4EBFA6}">
      <dgm:prSet custT="1"/>
      <dgm:spPr/>
      <dgm:t>
        <a:bodyPr/>
        <a:lstStyle/>
        <a:p>
          <a:pPr rtl="0"/>
          <a:r>
            <a:rPr lang="tr-TR" sz="1400" b="1" u="sng" dirty="0"/>
            <a:t>31 Aralık 2024’e kadar</a:t>
          </a:r>
          <a:r>
            <a:rPr lang="tr-TR" sz="1400" dirty="0"/>
            <a:t>:</a:t>
          </a:r>
        </a:p>
      </dgm:t>
    </dgm:pt>
    <dgm:pt modelId="{957D0171-1000-4078-82FE-5E4AB8958B7E}" type="parTrans" cxnId="{593798D1-49AF-4A5D-BB5D-183E04A143FC}">
      <dgm:prSet/>
      <dgm:spPr/>
      <dgm:t>
        <a:bodyPr/>
        <a:lstStyle/>
        <a:p>
          <a:endParaRPr lang="tr-TR"/>
        </a:p>
      </dgm:t>
    </dgm:pt>
    <dgm:pt modelId="{1E9BE7C7-2029-4E7F-9141-2EBBC76802D4}" type="sibTrans" cxnId="{593798D1-49AF-4A5D-BB5D-183E04A143FC}">
      <dgm:prSet/>
      <dgm:spPr/>
      <dgm:t>
        <a:bodyPr/>
        <a:lstStyle/>
        <a:p>
          <a:endParaRPr lang="tr-TR"/>
        </a:p>
      </dgm:t>
    </dgm:pt>
    <dgm:pt modelId="{CCB1E4F9-EAED-43A1-8637-8C8FC8E912AC}">
      <dgm:prSet custT="1"/>
      <dgm:spPr/>
      <dgm:t>
        <a:bodyPr/>
        <a:lstStyle/>
        <a:p>
          <a:pPr rtl="0"/>
          <a:r>
            <a:rPr lang="tr-TR" sz="1400" dirty="0"/>
            <a:t>Mevcut İRD sistemleri kapsamındaki yöntemlerin kullanımı; veya</a:t>
          </a:r>
        </a:p>
      </dgm:t>
    </dgm:pt>
    <dgm:pt modelId="{57AC5886-E461-400C-BE0D-8999D6EE8EBD}" type="parTrans" cxnId="{3997A999-D202-46FD-84A0-18E998F4EEC7}">
      <dgm:prSet/>
      <dgm:spPr/>
      <dgm:t>
        <a:bodyPr/>
        <a:lstStyle/>
        <a:p>
          <a:endParaRPr lang="tr-TR"/>
        </a:p>
      </dgm:t>
    </dgm:pt>
    <dgm:pt modelId="{FD87D394-E4B1-4C83-8FD5-07585298A486}" type="sibTrans" cxnId="{3997A999-D202-46FD-84A0-18E998F4EEC7}">
      <dgm:prSet/>
      <dgm:spPr/>
      <dgm:t>
        <a:bodyPr/>
        <a:lstStyle/>
        <a:p>
          <a:endParaRPr lang="tr-TR"/>
        </a:p>
      </dgm:t>
    </dgm:pt>
    <dgm:pt modelId="{D2ED4B5A-A7AE-4868-80A1-B4AF3F3CFB9D}">
      <dgm:prSet custT="1"/>
      <dgm:spPr/>
      <dgm:t>
        <a:bodyPr/>
        <a:lstStyle/>
        <a:p>
          <a:pPr rtl="0"/>
          <a:r>
            <a:rPr lang="tr-TR" sz="1400" dirty="0"/>
            <a:t>(a) bir karbon fiyatlandırma sistemi kapsamındaki, (b) tesiste mevcut emisyon izleme sistemi kapsamındaki ,  veya (c) zorunlu izleme sistemleri kapsamındaki yöntemlerin kullanımı</a:t>
          </a:r>
        </a:p>
      </dgm:t>
    </dgm:pt>
    <dgm:pt modelId="{8E5A0518-1DAA-4610-9F8B-20B1CE1B81F0}" type="parTrans" cxnId="{B667A065-73C9-4273-AFD4-344A578AF855}">
      <dgm:prSet/>
      <dgm:spPr/>
      <dgm:t>
        <a:bodyPr/>
        <a:lstStyle/>
        <a:p>
          <a:endParaRPr lang="tr-TR"/>
        </a:p>
      </dgm:t>
    </dgm:pt>
    <dgm:pt modelId="{436F1CEC-1E43-4AF4-986D-E2E5F3272BE5}" type="sibTrans" cxnId="{B667A065-73C9-4273-AFD4-344A578AF855}">
      <dgm:prSet/>
      <dgm:spPr/>
      <dgm:t>
        <a:bodyPr/>
        <a:lstStyle/>
        <a:p>
          <a:endParaRPr lang="tr-TR"/>
        </a:p>
      </dgm:t>
    </dgm:pt>
    <dgm:pt modelId="{215D6C51-8772-4CE0-96DF-994F009CA624}">
      <dgm:prSet custT="1"/>
      <dgm:spPr/>
      <dgm:t>
        <a:bodyPr/>
        <a:lstStyle/>
        <a:p>
          <a:pPr rtl="0"/>
          <a:r>
            <a:rPr lang="tr-TR" sz="1400" b="1" u="sng" dirty="0"/>
            <a:t>31 Temmuz 2024’e kadar</a:t>
          </a:r>
          <a:r>
            <a:rPr lang="tr-TR" sz="1400" b="1" dirty="0"/>
            <a:t>: </a:t>
          </a:r>
          <a:r>
            <a:rPr lang="tr-TR" sz="1400" dirty="0"/>
            <a:t>Raporlama yükümlüsünün referans göstereceği diğer bir yöntem</a:t>
          </a:r>
        </a:p>
      </dgm:t>
    </dgm:pt>
    <dgm:pt modelId="{7FCF6C43-DD37-47A9-81E6-8D7A1A5958D7}" type="parTrans" cxnId="{86691119-5C62-49AE-999E-928EE588EA7C}">
      <dgm:prSet/>
      <dgm:spPr/>
      <dgm:t>
        <a:bodyPr/>
        <a:lstStyle/>
        <a:p>
          <a:endParaRPr lang="tr-TR"/>
        </a:p>
      </dgm:t>
    </dgm:pt>
    <dgm:pt modelId="{18C5D6CE-42DE-4E39-BAF4-32F7C5078321}" type="sibTrans" cxnId="{86691119-5C62-49AE-999E-928EE588EA7C}">
      <dgm:prSet/>
      <dgm:spPr/>
      <dgm:t>
        <a:bodyPr/>
        <a:lstStyle/>
        <a:p>
          <a:endParaRPr lang="tr-TR"/>
        </a:p>
      </dgm:t>
    </dgm:pt>
    <dgm:pt modelId="{962EB605-09B5-4487-B29C-514BEC1380A8}">
      <dgm:prSet custT="1"/>
      <dgm:spPr/>
      <dgm:t>
        <a:bodyPr/>
        <a:lstStyle/>
        <a:p>
          <a:pPr rtl="0"/>
          <a:r>
            <a:rPr lang="tr-TR" sz="1400" b="1" dirty="0"/>
            <a:t>Varsayılan değer kullanımı: </a:t>
          </a:r>
          <a:r>
            <a:rPr lang="tr-TR" sz="1400" b="0" dirty="0"/>
            <a:t>Tüm </a:t>
          </a:r>
          <a:r>
            <a:rPr lang="tr-TR" sz="1400" b="0" u="sng" dirty="0"/>
            <a:t>geçiş dönemi boyunca</a:t>
          </a:r>
          <a:r>
            <a:rPr lang="tr-TR" sz="1400" b="0" u="none" dirty="0"/>
            <a:t> </a:t>
          </a:r>
          <a:r>
            <a:rPr lang="tr-TR" sz="1400" b="1" dirty="0"/>
            <a:t>karmaşık ürünlere </a:t>
          </a:r>
          <a:r>
            <a:rPr lang="tr-TR" sz="1400" b="0" dirty="0"/>
            <a:t>gömülü emisyonların </a:t>
          </a:r>
          <a:r>
            <a:rPr lang="tr-TR" sz="1400" b="1" dirty="0"/>
            <a:t>azami %20’si</a:t>
          </a:r>
          <a:r>
            <a:rPr lang="tr-TR" sz="1400" b="0" dirty="0"/>
            <a:t> için Komisyon tarafından açıklanan varsayılan değerler dahil, tahmini değer kullanımı</a:t>
          </a:r>
          <a:r>
            <a:rPr lang="tr-TR" sz="1400" b="1" dirty="0"/>
            <a:t> </a:t>
          </a:r>
        </a:p>
      </dgm:t>
    </dgm:pt>
    <dgm:pt modelId="{3D950F5F-22E8-432E-95B4-D6B913BC892E}" type="parTrans" cxnId="{F8B5454F-3FB6-40C4-924C-C0D98A95AF60}">
      <dgm:prSet/>
      <dgm:spPr/>
      <dgm:t>
        <a:bodyPr/>
        <a:lstStyle/>
        <a:p>
          <a:endParaRPr lang="tr-TR"/>
        </a:p>
      </dgm:t>
    </dgm:pt>
    <dgm:pt modelId="{CFF6970A-7756-429F-9D0F-771476664666}" type="sibTrans" cxnId="{F8B5454F-3FB6-40C4-924C-C0D98A95AF60}">
      <dgm:prSet/>
      <dgm:spPr/>
      <dgm:t>
        <a:bodyPr/>
        <a:lstStyle/>
        <a:p>
          <a:endParaRPr lang="tr-TR"/>
        </a:p>
      </dgm:t>
    </dgm:pt>
    <dgm:pt modelId="{CBADF3AE-16D6-446F-B47B-65733B020B14}" type="pres">
      <dgm:prSet presAssocID="{E7698F76-878A-4625-8AAB-F36F204B8974}" presName="Name0" presStyleCnt="0">
        <dgm:presLayoutVars>
          <dgm:dir/>
          <dgm:animLvl val="lvl"/>
          <dgm:resizeHandles val="exact"/>
        </dgm:presLayoutVars>
      </dgm:prSet>
      <dgm:spPr/>
    </dgm:pt>
    <dgm:pt modelId="{2B276807-42B5-4343-B715-F5B45EE57E05}" type="pres">
      <dgm:prSet presAssocID="{61777BEF-1DEC-440E-8688-DAF7432E971F}" presName="linNode" presStyleCnt="0"/>
      <dgm:spPr/>
    </dgm:pt>
    <dgm:pt modelId="{74A87692-7A6D-4E23-AD52-AD21071C5DCB}" type="pres">
      <dgm:prSet presAssocID="{61777BEF-1DEC-440E-8688-DAF7432E971F}" presName="parentText" presStyleLbl="node1" presStyleIdx="0" presStyleCnt="3" custScaleX="64931" custLinFactNeighborX="-9863" custLinFactNeighborY="-941">
        <dgm:presLayoutVars>
          <dgm:chMax val="1"/>
          <dgm:bulletEnabled val="1"/>
        </dgm:presLayoutVars>
      </dgm:prSet>
      <dgm:spPr/>
    </dgm:pt>
    <dgm:pt modelId="{3E0F2F61-AE41-43F5-836C-D50F5B60BE15}" type="pres">
      <dgm:prSet presAssocID="{61777BEF-1DEC-440E-8688-DAF7432E971F}" presName="descendantText" presStyleLbl="alignAccFollowNode1" presStyleIdx="0" presStyleCnt="3" custScaleX="119376" custScaleY="108539">
        <dgm:presLayoutVars>
          <dgm:bulletEnabled val="1"/>
        </dgm:presLayoutVars>
      </dgm:prSet>
      <dgm:spPr/>
    </dgm:pt>
    <dgm:pt modelId="{67E0A2BF-C8AA-4B6E-AB09-1CE3420C8490}" type="pres">
      <dgm:prSet presAssocID="{B4FA8AE3-7D1F-4DA6-8D83-03D1D87409EB}" presName="sp" presStyleCnt="0"/>
      <dgm:spPr/>
    </dgm:pt>
    <dgm:pt modelId="{20952479-6647-4345-BE4C-F9B5A8A0F80F}" type="pres">
      <dgm:prSet presAssocID="{F990B0AB-E835-479B-A33F-F9AD43ABC38F}" presName="linNode" presStyleCnt="0"/>
      <dgm:spPr/>
    </dgm:pt>
    <dgm:pt modelId="{BA63B964-D054-4E42-BDDC-9C1A0447E6C1}" type="pres">
      <dgm:prSet presAssocID="{F990B0AB-E835-479B-A33F-F9AD43ABC38F}" presName="parentText" presStyleLbl="node1" presStyleIdx="1" presStyleCnt="3" custScaleX="65773" custScaleY="92655">
        <dgm:presLayoutVars>
          <dgm:chMax val="1"/>
          <dgm:bulletEnabled val="1"/>
        </dgm:presLayoutVars>
      </dgm:prSet>
      <dgm:spPr/>
    </dgm:pt>
    <dgm:pt modelId="{AB0A0EAE-17B9-45E5-B91B-BB27E47A4E7A}" type="pres">
      <dgm:prSet presAssocID="{F990B0AB-E835-479B-A33F-F9AD43ABC38F}" presName="descendantText" presStyleLbl="alignAccFollowNode1" presStyleIdx="1" presStyleCnt="3" custScaleX="119249" custScaleY="103441">
        <dgm:presLayoutVars>
          <dgm:bulletEnabled val="1"/>
        </dgm:presLayoutVars>
      </dgm:prSet>
      <dgm:spPr/>
    </dgm:pt>
    <dgm:pt modelId="{76A79BD9-66C7-4756-BE46-47DF5E336174}" type="pres">
      <dgm:prSet presAssocID="{A85DFB61-A0A5-4B49-8FD1-56950F7FDFB8}" presName="sp" presStyleCnt="0"/>
      <dgm:spPr/>
    </dgm:pt>
    <dgm:pt modelId="{34292169-3CAB-4A13-A81C-0E4B98B840B5}" type="pres">
      <dgm:prSet presAssocID="{A716A034-95CE-4CE3-9517-D11FFDB93687}" presName="linNode" presStyleCnt="0"/>
      <dgm:spPr/>
    </dgm:pt>
    <dgm:pt modelId="{8E53C66E-2A69-4973-82C5-6BAF53B76715}" type="pres">
      <dgm:prSet presAssocID="{A716A034-95CE-4CE3-9517-D11FFDB93687}" presName="parentText" presStyleLbl="node1" presStyleIdx="2" presStyleCnt="3" custScaleX="68265" custScaleY="109771" custLinFactNeighborY="-2832">
        <dgm:presLayoutVars>
          <dgm:chMax val="1"/>
          <dgm:bulletEnabled val="1"/>
        </dgm:presLayoutVars>
      </dgm:prSet>
      <dgm:spPr/>
    </dgm:pt>
    <dgm:pt modelId="{A48D4835-2154-434A-96E8-8CAA4FE4D28B}" type="pres">
      <dgm:prSet presAssocID="{A716A034-95CE-4CE3-9517-D11FFDB93687}" presName="descendantText" presStyleLbl="alignAccFollowNode1" presStyleIdx="2" presStyleCnt="3" custAng="0" custScaleX="122341" custScaleY="121322" custLinFactNeighborY="-3860">
        <dgm:presLayoutVars>
          <dgm:bulletEnabled val="1"/>
        </dgm:presLayoutVars>
      </dgm:prSet>
      <dgm:spPr/>
    </dgm:pt>
  </dgm:ptLst>
  <dgm:cxnLst>
    <dgm:cxn modelId="{85B5A901-9730-4F57-A2F1-D3288F49311F}" srcId="{F990B0AB-E835-479B-A33F-F9AD43ABC38F}" destId="{A391E998-4F0D-4FAE-8642-1F062A9610CA}" srcOrd="2" destOrd="0" parTransId="{9B09C8FD-3CEC-455E-98CE-8C70D8CB6A53}" sibTransId="{CCEE374E-43D0-4B44-97F9-F0AED17E7D46}"/>
    <dgm:cxn modelId="{17E79B09-2E05-4EE5-AB92-46CAD14C7B6B}" type="presOf" srcId="{F990B0AB-E835-479B-A33F-F9AD43ABC38F}" destId="{BA63B964-D054-4E42-BDDC-9C1A0447E6C1}" srcOrd="0" destOrd="0" presId="urn:microsoft.com/office/officeart/2005/8/layout/vList5"/>
    <dgm:cxn modelId="{C7A1010E-AD35-4758-A5CB-65680D7399A3}" type="presOf" srcId="{D2ED4B5A-A7AE-4868-80A1-B4AF3F3CFB9D}" destId="{A48D4835-2154-434A-96E8-8CAA4FE4D28B}" srcOrd="0" destOrd="2" presId="urn:microsoft.com/office/officeart/2005/8/layout/vList5"/>
    <dgm:cxn modelId="{31EAD914-8887-4B9B-9E2D-8E420BE05408}" type="presOf" srcId="{1F9D55B4-9789-45B7-AC59-AB63C287E1A6}" destId="{3E0F2F61-AE41-43F5-836C-D50F5B60BE15}" srcOrd="0" destOrd="0" presId="urn:microsoft.com/office/officeart/2005/8/layout/vList5"/>
    <dgm:cxn modelId="{69E50417-047B-4BEC-A737-A562B6D1CF3E}" type="presOf" srcId="{B09FBE44-FE0D-4954-93AD-0B67BBD43C5E}" destId="{AB0A0EAE-17B9-45E5-B91B-BB27E47A4E7A}" srcOrd="0" destOrd="4" presId="urn:microsoft.com/office/officeart/2005/8/layout/vList5"/>
    <dgm:cxn modelId="{86691119-5C62-49AE-999E-928EE588EA7C}" srcId="{A716A034-95CE-4CE3-9517-D11FFDB93687}" destId="{215D6C51-8772-4CE0-96DF-994F009CA624}" srcOrd="1" destOrd="0" parTransId="{7FCF6C43-DD37-47A9-81E6-8D7A1A5958D7}" sibTransId="{18C5D6CE-42DE-4E39-BAF4-32F7C5078321}"/>
    <dgm:cxn modelId="{B201C01A-C9D4-44A4-9AE6-900C6014F92D}" srcId="{E7698F76-878A-4625-8AAB-F36F204B8974}" destId="{61777BEF-1DEC-440E-8688-DAF7432E971F}" srcOrd="0" destOrd="0" parTransId="{060F3726-C439-4668-B7F3-B2D1E551746A}" sibTransId="{B4FA8AE3-7D1F-4DA6-8D83-03D1D87409EB}"/>
    <dgm:cxn modelId="{F5484D20-A418-4D46-B2BC-BCBF2819BC31}" srcId="{E7698F76-878A-4625-8AAB-F36F204B8974}" destId="{F990B0AB-E835-479B-A33F-F9AD43ABC38F}" srcOrd="1" destOrd="0" parTransId="{F1F04BB2-B089-4BE1-9630-39CBF5B14E60}" sibTransId="{A85DFB61-A0A5-4B49-8FD1-56950F7FDFB8}"/>
    <dgm:cxn modelId="{8E29C221-D69A-4908-A109-EEF753393D5B}" type="presOf" srcId="{E0F3CD37-3B05-4A2D-AA23-E1BE860B82EF}" destId="{AB0A0EAE-17B9-45E5-B91B-BB27E47A4E7A}" srcOrd="0" destOrd="1" presId="urn:microsoft.com/office/officeart/2005/8/layout/vList5"/>
    <dgm:cxn modelId="{E1BB4932-5A38-48BA-8E0B-B82C89069723}" srcId="{F990B0AB-E835-479B-A33F-F9AD43ABC38F}" destId="{E0F3CD37-3B05-4A2D-AA23-E1BE860B82EF}" srcOrd="1" destOrd="0" parTransId="{8C0BDCC3-5738-4081-9EC6-827D320FE81D}" sibTransId="{CD161876-071C-48DE-9375-63127AFC6B18}"/>
    <dgm:cxn modelId="{E7421737-50D4-44A2-BFEF-A4C7076B6126}" srcId="{61777BEF-1DEC-440E-8688-DAF7432E971F}" destId="{1F9D55B4-9789-45B7-AC59-AB63C287E1A6}" srcOrd="0" destOrd="0" parTransId="{DB3E25A9-0CDE-4CBB-9094-1F3A057AB814}" sibTransId="{F09F5FA1-A950-42B1-BA2D-DC0ED82E7790}"/>
    <dgm:cxn modelId="{1125B842-341E-453D-8A8A-4EBF98181E55}" type="presOf" srcId="{215D6C51-8772-4CE0-96DF-994F009CA624}" destId="{A48D4835-2154-434A-96E8-8CAA4FE4D28B}" srcOrd="0" destOrd="3" presId="urn:microsoft.com/office/officeart/2005/8/layout/vList5"/>
    <dgm:cxn modelId="{B667A065-73C9-4273-AFD4-344A578AF855}" srcId="{95306CF6-555B-482A-98D2-8050BD4EBFA6}" destId="{D2ED4B5A-A7AE-4868-80A1-B4AF3F3CFB9D}" srcOrd="1" destOrd="0" parTransId="{8E5A0518-1DAA-4610-9F8B-20B1CE1B81F0}" sibTransId="{436F1CEC-1E43-4AF4-986D-E2E5F3272BE5}"/>
    <dgm:cxn modelId="{B0AF794A-F344-461F-9FB3-4135AE90C335}" srcId="{F990B0AB-E835-479B-A33F-F9AD43ABC38F}" destId="{15AC519B-55C8-438C-8964-62F50E6043E6}" srcOrd="3" destOrd="0" parTransId="{24444DD1-724F-44D1-BFFD-440C1CF136B2}" sibTransId="{38519428-B411-4372-A411-55A68EEDF71B}"/>
    <dgm:cxn modelId="{9E5D4E4E-37BD-472D-BB18-5BEED302144A}" type="presOf" srcId="{9AD9729A-AE19-46C3-BF64-C4218216A457}" destId="{AB0A0EAE-17B9-45E5-B91B-BB27E47A4E7A}" srcOrd="0" destOrd="0" presId="urn:microsoft.com/office/officeart/2005/8/layout/vList5"/>
    <dgm:cxn modelId="{F8B5454F-3FB6-40C4-924C-C0D98A95AF60}" srcId="{A716A034-95CE-4CE3-9517-D11FFDB93687}" destId="{962EB605-09B5-4487-B29C-514BEC1380A8}" srcOrd="2" destOrd="0" parTransId="{3D950F5F-22E8-432E-95B4-D6B913BC892E}" sibTransId="{CFF6970A-7756-429F-9D0F-771476664666}"/>
    <dgm:cxn modelId="{E86E9B53-2B75-4489-A2F1-8E63ED8D54F2}" type="presOf" srcId="{15AC519B-55C8-438C-8964-62F50E6043E6}" destId="{AB0A0EAE-17B9-45E5-B91B-BB27E47A4E7A}" srcOrd="0" destOrd="3" presId="urn:microsoft.com/office/officeart/2005/8/layout/vList5"/>
    <dgm:cxn modelId="{770D6980-78C4-41A1-A794-7E31D3F4B79E}" srcId="{F990B0AB-E835-479B-A33F-F9AD43ABC38F}" destId="{B09FBE44-FE0D-4954-93AD-0B67BBD43C5E}" srcOrd="4" destOrd="0" parTransId="{6D21A7C2-CDED-4455-B249-8A705543220C}" sibTransId="{8A8EAC1D-E3B9-40D3-BCFA-FAEF6D187F63}"/>
    <dgm:cxn modelId="{C2189190-ECD7-427C-88C7-417C052EB4A4}" type="presOf" srcId="{CCB1E4F9-EAED-43A1-8637-8C8FC8E912AC}" destId="{A48D4835-2154-434A-96E8-8CAA4FE4D28B}" srcOrd="0" destOrd="1" presId="urn:microsoft.com/office/officeart/2005/8/layout/vList5"/>
    <dgm:cxn modelId="{B8A54D93-C3E1-4893-A919-E2150017A79B}" type="presOf" srcId="{A716A034-95CE-4CE3-9517-D11FFDB93687}" destId="{8E53C66E-2A69-4973-82C5-6BAF53B76715}" srcOrd="0" destOrd="0" presId="urn:microsoft.com/office/officeart/2005/8/layout/vList5"/>
    <dgm:cxn modelId="{7E363B94-44B4-403C-B0A2-F48E039D1973}" type="presOf" srcId="{95306CF6-555B-482A-98D2-8050BD4EBFA6}" destId="{A48D4835-2154-434A-96E8-8CAA4FE4D28B}" srcOrd="0" destOrd="0" presId="urn:microsoft.com/office/officeart/2005/8/layout/vList5"/>
    <dgm:cxn modelId="{3997A999-D202-46FD-84A0-18E998F4EEC7}" srcId="{95306CF6-555B-482A-98D2-8050BD4EBFA6}" destId="{CCB1E4F9-EAED-43A1-8637-8C8FC8E912AC}" srcOrd="0" destOrd="0" parTransId="{57AC5886-E461-400C-BE0D-8999D6EE8EBD}" sibTransId="{FD87D394-E4B1-4C83-8FD5-07585298A486}"/>
    <dgm:cxn modelId="{B499BD9D-6E7E-40AA-AD4C-BA972532B331}" srcId="{61777BEF-1DEC-440E-8688-DAF7432E971F}" destId="{679DC785-95AA-428A-981A-141667A34376}" srcOrd="1" destOrd="0" parTransId="{77892990-2F6E-4C34-ADB0-A928B4CF47EC}" sibTransId="{299FB747-3012-4AE1-899D-46DBDCF55B84}"/>
    <dgm:cxn modelId="{0E8797A5-20AE-450F-AA88-C8C7519EA4BC}" srcId="{E7698F76-878A-4625-8AAB-F36F204B8974}" destId="{A716A034-95CE-4CE3-9517-D11FFDB93687}" srcOrd="2" destOrd="0" parTransId="{CB601D71-36F1-4695-B940-1127FF473A66}" sibTransId="{32C6694C-C208-4126-89CE-B86F58E25EB0}"/>
    <dgm:cxn modelId="{8B8495D1-0507-4C88-8216-61D1D5EBFB07}" type="presOf" srcId="{679DC785-95AA-428A-981A-141667A34376}" destId="{3E0F2F61-AE41-43F5-836C-D50F5B60BE15}" srcOrd="0" destOrd="1" presId="urn:microsoft.com/office/officeart/2005/8/layout/vList5"/>
    <dgm:cxn modelId="{593798D1-49AF-4A5D-BB5D-183E04A143FC}" srcId="{A716A034-95CE-4CE3-9517-D11FFDB93687}" destId="{95306CF6-555B-482A-98D2-8050BD4EBFA6}" srcOrd="0" destOrd="0" parTransId="{957D0171-1000-4078-82FE-5E4AB8958B7E}" sibTransId="{1E9BE7C7-2029-4E7F-9141-2EBBC76802D4}"/>
    <dgm:cxn modelId="{4705E7D1-3B4C-41DC-AB8A-D3D4CE568FD2}" type="presOf" srcId="{A391E998-4F0D-4FAE-8642-1F062A9610CA}" destId="{AB0A0EAE-17B9-45E5-B91B-BB27E47A4E7A}" srcOrd="0" destOrd="2" presId="urn:microsoft.com/office/officeart/2005/8/layout/vList5"/>
    <dgm:cxn modelId="{C6E214D5-2023-4ADD-8441-46262D988E26}" type="presOf" srcId="{E7698F76-878A-4625-8AAB-F36F204B8974}" destId="{CBADF3AE-16D6-446F-B47B-65733B020B14}" srcOrd="0" destOrd="0" presId="urn:microsoft.com/office/officeart/2005/8/layout/vList5"/>
    <dgm:cxn modelId="{A9EF1DE4-B6F6-4A61-81CF-620FAB0A5F3E}" type="presOf" srcId="{61777BEF-1DEC-440E-8688-DAF7432E971F}" destId="{74A87692-7A6D-4E23-AD52-AD21071C5DCB}" srcOrd="0" destOrd="0" presId="urn:microsoft.com/office/officeart/2005/8/layout/vList5"/>
    <dgm:cxn modelId="{139634FE-03B7-48FE-B273-1F373CF4C4E4}" srcId="{F990B0AB-E835-479B-A33F-F9AD43ABC38F}" destId="{9AD9729A-AE19-46C3-BF64-C4218216A457}" srcOrd="0" destOrd="0" parTransId="{717A622A-ED77-4533-AC70-3B99365EB9F3}" sibTransId="{BE6D278B-A088-499D-8B43-59AAC46B7CF0}"/>
    <dgm:cxn modelId="{DC611EFF-8F39-4E3C-913B-45170A80D98F}" type="presOf" srcId="{962EB605-09B5-4487-B29C-514BEC1380A8}" destId="{A48D4835-2154-434A-96E8-8CAA4FE4D28B}" srcOrd="0" destOrd="4" presId="urn:microsoft.com/office/officeart/2005/8/layout/vList5"/>
    <dgm:cxn modelId="{23BEFA0D-24F1-4A5B-B745-0104321475F9}" type="presParOf" srcId="{CBADF3AE-16D6-446F-B47B-65733B020B14}" destId="{2B276807-42B5-4343-B715-F5B45EE57E05}" srcOrd="0" destOrd="0" presId="urn:microsoft.com/office/officeart/2005/8/layout/vList5"/>
    <dgm:cxn modelId="{894C8B2E-7926-4958-8A62-B3362479955B}" type="presParOf" srcId="{2B276807-42B5-4343-B715-F5B45EE57E05}" destId="{74A87692-7A6D-4E23-AD52-AD21071C5DCB}" srcOrd="0" destOrd="0" presId="urn:microsoft.com/office/officeart/2005/8/layout/vList5"/>
    <dgm:cxn modelId="{4803097B-6803-46A7-BB72-5FB4446D9319}" type="presParOf" srcId="{2B276807-42B5-4343-B715-F5B45EE57E05}" destId="{3E0F2F61-AE41-43F5-836C-D50F5B60BE15}" srcOrd="1" destOrd="0" presId="urn:microsoft.com/office/officeart/2005/8/layout/vList5"/>
    <dgm:cxn modelId="{4A5B4062-96FB-44B3-804E-0C68AD2AB290}" type="presParOf" srcId="{CBADF3AE-16D6-446F-B47B-65733B020B14}" destId="{67E0A2BF-C8AA-4B6E-AB09-1CE3420C8490}" srcOrd="1" destOrd="0" presId="urn:microsoft.com/office/officeart/2005/8/layout/vList5"/>
    <dgm:cxn modelId="{C77D72DF-C16A-4E23-A892-9929118D69C3}" type="presParOf" srcId="{CBADF3AE-16D6-446F-B47B-65733B020B14}" destId="{20952479-6647-4345-BE4C-F9B5A8A0F80F}" srcOrd="2" destOrd="0" presId="urn:microsoft.com/office/officeart/2005/8/layout/vList5"/>
    <dgm:cxn modelId="{832B7E1C-F3B5-4BBA-9D7A-061556416356}" type="presParOf" srcId="{20952479-6647-4345-BE4C-F9B5A8A0F80F}" destId="{BA63B964-D054-4E42-BDDC-9C1A0447E6C1}" srcOrd="0" destOrd="0" presId="urn:microsoft.com/office/officeart/2005/8/layout/vList5"/>
    <dgm:cxn modelId="{E321AC57-5862-46ED-BF4B-2CD617F07C09}" type="presParOf" srcId="{20952479-6647-4345-BE4C-F9B5A8A0F80F}" destId="{AB0A0EAE-17B9-45E5-B91B-BB27E47A4E7A}" srcOrd="1" destOrd="0" presId="urn:microsoft.com/office/officeart/2005/8/layout/vList5"/>
    <dgm:cxn modelId="{36191783-04C4-41CB-98F6-22481FD27A9D}" type="presParOf" srcId="{CBADF3AE-16D6-446F-B47B-65733B020B14}" destId="{76A79BD9-66C7-4756-BE46-47DF5E336174}" srcOrd="3" destOrd="0" presId="urn:microsoft.com/office/officeart/2005/8/layout/vList5"/>
    <dgm:cxn modelId="{7EF77FDA-12CF-4833-8F9D-6961D1F6A38D}" type="presParOf" srcId="{CBADF3AE-16D6-446F-B47B-65733B020B14}" destId="{34292169-3CAB-4A13-A81C-0E4B98B840B5}" srcOrd="4" destOrd="0" presId="urn:microsoft.com/office/officeart/2005/8/layout/vList5"/>
    <dgm:cxn modelId="{69F9F85C-E061-432E-8C85-24A46BCA56FB}" type="presParOf" srcId="{34292169-3CAB-4A13-A81C-0E4B98B840B5}" destId="{8E53C66E-2A69-4973-82C5-6BAF53B76715}" srcOrd="0" destOrd="0" presId="urn:microsoft.com/office/officeart/2005/8/layout/vList5"/>
    <dgm:cxn modelId="{ED535638-3F52-47AB-8D22-D546774BAE04}" type="presParOf" srcId="{34292169-3CAB-4A13-A81C-0E4B98B840B5}" destId="{A48D4835-2154-434A-96E8-8CAA4FE4D28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B893B8-1865-455A-9940-3B8F3E7FF718}"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tr-TR"/>
        </a:p>
      </dgm:t>
    </dgm:pt>
    <dgm:pt modelId="{622181F7-C8F9-4ECF-9657-EAEEA9A91A8C}">
      <dgm:prSet/>
      <dgm:spPr/>
      <dgm:t>
        <a:bodyPr/>
        <a:lstStyle/>
        <a:p>
          <a:r>
            <a:rPr lang="tr-TR" dirty="0"/>
            <a:t>Geçiş döneminde tüm ürünler için </a:t>
          </a:r>
          <a:r>
            <a:rPr lang="tr-TR" b="1" u="sng" dirty="0"/>
            <a:t>hem doğrudan hem de dolaylı emisyonların </a:t>
          </a:r>
          <a:r>
            <a:rPr lang="tr-TR" dirty="0"/>
            <a:t>hesaplanarak raporlanması gerekmektedir.</a:t>
          </a:r>
        </a:p>
      </dgm:t>
    </dgm:pt>
    <dgm:pt modelId="{FA47BF9F-6616-4A4C-90F4-01EA3688B4F7}" type="parTrans" cxnId="{FCE6138B-2300-4178-ACDE-39B5EFB258FB}">
      <dgm:prSet/>
      <dgm:spPr/>
      <dgm:t>
        <a:bodyPr/>
        <a:lstStyle/>
        <a:p>
          <a:endParaRPr lang="tr-TR"/>
        </a:p>
      </dgm:t>
    </dgm:pt>
    <dgm:pt modelId="{9AB2CEBE-2FBC-4AD5-A493-328111DB15B9}" type="sibTrans" cxnId="{FCE6138B-2300-4178-ACDE-39B5EFB258FB}">
      <dgm:prSet/>
      <dgm:spPr/>
      <dgm:t>
        <a:bodyPr/>
        <a:lstStyle/>
        <a:p>
          <a:endParaRPr lang="tr-TR"/>
        </a:p>
      </dgm:t>
    </dgm:pt>
    <dgm:pt modelId="{BFAB67F0-D121-43EB-AE9F-00FC7D16E275}">
      <dgm:prSet/>
      <dgm:spPr/>
      <dgm:t>
        <a:bodyPr/>
        <a:lstStyle/>
        <a:p>
          <a:r>
            <a:rPr lang="tr-TR" dirty="0"/>
            <a:t>İlke olarak, gömülü emisyonlar  ürünün üçüncü ülke tesislerinde üretiminden kaynaklanan </a:t>
          </a:r>
          <a:r>
            <a:rPr lang="tr-TR" b="1" dirty="0"/>
            <a:t>gerçekleşen emisyon verisi </a:t>
          </a:r>
          <a:r>
            <a:rPr lang="tr-TR" dirty="0"/>
            <a:t>esas alınarak hesaplanacaktır.  </a:t>
          </a:r>
        </a:p>
      </dgm:t>
    </dgm:pt>
    <dgm:pt modelId="{B8ACBDC8-549E-460F-996B-AE472548866E}" type="parTrans" cxnId="{FC6F9E9D-9E7B-48FF-B318-E8D54CA5DD9A}">
      <dgm:prSet/>
      <dgm:spPr/>
      <dgm:t>
        <a:bodyPr/>
        <a:lstStyle/>
        <a:p>
          <a:endParaRPr lang="tr-TR"/>
        </a:p>
      </dgm:t>
    </dgm:pt>
    <dgm:pt modelId="{DE2E90EF-E1A3-43D0-942C-BD2BF42DD022}" type="sibTrans" cxnId="{FC6F9E9D-9E7B-48FF-B318-E8D54CA5DD9A}">
      <dgm:prSet/>
      <dgm:spPr/>
      <dgm:t>
        <a:bodyPr/>
        <a:lstStyle/>
        <a:p>
          <a:endParaRPr lang="tr-TR"/>
        </a:p>
      </dgm:t>
    </dgm:pt>
    <dgm:pt modelId="{440A960B-0C8C-4239-81D6-AD3B9C860D42}">
      <dgm:prSet/>
      <dgm:spPr/>
      <dgm:t>
        <a:bodyPr/>
        <a:lstStyle/>
        <a:p>
          <a:r>
            <a:rPr lang="tr-TR" b="1" u="sng" dirty="0">
              <a:solidFill>
                <a:srgbClr val="002060"/>
              </a:solidFill>
            </a:rPr>
            <a:t>İstisna: </a:t>
          </a:r>
          <a:r>
            <a:rPr lang="tr-TR" dirty="0">
              <a:solidFill>
                <a:srgbClr val="002060"/>
              </a:solidFill>
            </a:rPr>
            <a:t>Komisyon tarafından yayımlanacak </a:t>
          </a:r>
          <a:r>
            <a:rPr lang="tr-TR" b="1" dirty="0">
              <a:solidFill>
                <a:srgbClr val="002060"/>
              </a:solidFill>
            </a:rPr>
            <a:t>varsayılan değerlerin </a:t>
          </a:r>
          <a:r>
            <a:rPr lang="tr-TR" dirty="0">
              <a:solidFill>
                <a:srgbClr val="002060"/>
              </a:solidFill>
            </a:rPr>
            <a:t>kullanımı </a:t>
          </a:r>
        </a:p>
      </dgm:t>
    </dgm:pt>
    <dgm:pt modelId="{10FC8B57-76CB-4D8D-A40C-CAD3A2DF79B0}" type="parTrans" cxnId="{36695F98-62EB-4B73-ABB6-D5F7657028EF}">
      <dgm:prSet/>
      <dgm:spPr/>
      <dgm:t>
        <a:bodyPr/>
        <a:lstStyle/>
        <a:p>
          <a:endParaRPr lang="tr-TR"/>
        </a:p>
      </dgm:t>
    </dgm:pt>
    <dgm:pt modelId="{06F6B9DD-C197-4398-AC65-B6918DB9F716}" type="sibTrans" cxnId="{36695F98-62EB-4B73-ABB6-D5F7657028EF}">
      <dgm:prSet/>
      <dgm:spPr/>
      <dgm:t>
        <a:bodyPr/>
        <a:lstStyle/>
        <a:p>
          <a:endParaRPr lang="tr-TR"/>
        </a:p>
      </dgm:t>
    </dgm:pt>
    <dgm:pt modelId="{82C4F762-3CE2-46E7-8A38-18810A993AB8}">
      <dgm:prSet/>
      <dgm:spPr/>
      <dgm:t>
        <a:bodyPr/>
        <a:lstStyle/>
        <a:p>
          <a:r>
            <a:rPr lang="tr-TR" dirty="0">
              <a:solidFill>
                <a:srgbClr val="002060"/>
              </a:solidFill>
            </a:rPr>
            <a:t>31 Temmuz 2024 sonrasında, karmaşık ürünler söz konusu olduğunda, ürüne gömülü toplam emisyonların azami %20’si için varsayılan/referans değerler kullanılabilecektir (</a:t>
          </a:r>
          <a:r>
            <a:rPr lang="tr-TR" dirty="0" err="1">
              <a:solidFill>
                <a:srgbClr val="002060"/>
              </a:solidFill>
            </a:rPr>
            <a:t>Uyg</a:t>
          </a:r>
          <a:r>
            <a:rPr lang="tr-TR" dirty="0">
              <a:solidFill>
                <a:srgbClr val="002060"/>
              </a:solidFill>
            </a:rPr>
            <a:t>. Yön. Md. 5)</a:t>
          </a:r>
        </a:p>
      </dgm:t>
    </dgm:pt>
    <dgm:pt modelId="{B20A97E4-2DEB-4F76-BA3D-EAB6442BE243}" type="parTrans" cxnId="{D5C54F8D-5206-4762-8CE6-F661A51E25A5}">
      <dgm:prSet/>
      <dgm:spPr/>
      <dgm:t>
        <a:bodyPr/>
        <a:lstStyle/>
        <a:p>
          <a:endParaRPr lang="tr-TR"/>
        </a:p>
      </dgm:t>
    </dgm:pt>
    <dgm:pt modelId="{7291357D-DDD2-4EB1-BE6C-05BE00CC1C86}" type="sibTrans" cxnId="{D5C54F8D-5206-4762-8CE6-F661A51E25A5}">
      <dgm:prSet/>
      <dgm:spPr/>
      <dgm:t>
        <a:bodyPr/>
        <a:lstStyle/>
        <a:p>
          <a:endParaRPr lang="tr-TR"/>
        </a:p>
      </dgm:t>
    </dgm:pt>
    <dgm:pt modelId="{1B9FA047-323F-4D3A-BBB2-66833925002D}">
      <dgm:prSet/>
      <dgm:spPr/>
      <dgm:t>
        <a:bodyPr/>
        <a:lstStyle/>
        <a:p>
          <a:r>
            <a:rPr lang="tr-TR" b="1" dirty="0">
              <a:solidFill>
                <a:srgbClr val="002060"/>
              </a:solidFill>
            </a:rPr>
            <a:t>Elektrik tüketiminden kaynaklanan dolaylı emisyonlar </a:t>
          </a:r>
          <a:r>
            <a:rPr lang="tr-TR" dirty="0">
              <a:solidFill>
                <a:srgbClr val="002060"/>
              </a:solidFill>
            </a:rPr>
            <a:t>(üretimin gerçekleştiği ülke elektrik şebekesinin karbon yoğunluğu / IEA) </a:t>
          </a:r>
        </a:p>
      </dgm:t>
    </dgm:pt>
    <dgm:pt modelId="{A8D81306-60F7-4424-ABC1-EB010B8DAFEB}" type="parTrans" cxnId="{44D3083D-116B-4281-A8D6-87EF847B577D}">
      <dgm:prSet/>
      <dgm:spPr/>
      <dgm:t>
        <a:bodyPr/>
        <a:lstStyle/>
        <a:p>
          <a:endParaRPr lang="tr-TR"/>
        </a:p>
      </dgm:t>
    </dgm:pt>
    <dgm:pt modelId="{C2FE319F-B4D3-4688-910A-DBFF525C28F2}" type="sibTrans" cxnId="{44D3083D-116B-4281-A8D6-87EF847B577D}">
      <dgm:prSet/>
      <dgm:spPr/>
      <dgm:t>
        <a:bodyPr/>
        <a:lstStyle/>
        <a:p>
          <a:endParaRPr lang="tr-TR"/>
        </a:p>
      </dgm:t>
    </dgm:pt>
    <dgm:pt modelId="{6D613A48-BB50-48E3-9533-0DD69486AE02}">
      <dgm:prSet/>
      <dgm:spPr/>
      <dgm:t>
        <a:bodyPr/>
        <a:lstStyle/>
        <a:p>
          <a:r>
            <a:rPr lang="tr-TR" dirty="0">
              <a:solidFill>
                <a:srgbClr val="002060"/>
              </a:solidFill>
            </a:rPr>
            <a:t>Tesis içinde elektriğini kendisi üreten üreticiler veya Elektrik Tedarik Sözleşmesi (</a:t>
          </a:r>
          <a:r>
            <a:rPr lang="tr-TR" dirty="0" err="1">
              <a:solidFill>
                <a:srgbClr val="002060"/>
              </a:solidFill>
            </a:rPr>
            <a:t>Power</a:t>
          </a:r>
          <a:r>
            <a:rPr lang="tr-TR" dirty="0">
              <a:solidFill>
                <a:srgbClr val="002060"/>
              </a:solidFill>
            </a:rPr>
            <a:t> </a:t>
          </a:r>
          <a:r>
            <a:rPr lang="tr-TR" dirty="0" err="1">
              <a:solidFill>
                <a:srgbClr val="002060"/>
              </a:solidFill>
            </a:rPr>
            <a:t>Purchase</a:t>
          </a:r>
          <a:r>
            <a:rPr lang="tr-TR" dirty="0">
              <a:solidFill>
                <a:srgbClr val="002060"/>
              </a:solidFill>
            </a:rPr>
            <a:t> </a:t>
          </a:r>
          <a:r>
            <a:rPr lang="tr-TR" dirty="0" err="1">
              <a:solidFill>
                <a:srgbClr val="002060"/>
              </a:solidFill>
            </a:rPr>
            <a:t>Agreement</a:t>
          </a:r>
          <a:r>
            <a:rPr lang="tr-TR" dirty="0">
              <a:solidFill>
                <a:srgbClr val="002060"/>
              </a:solidFill>
            </a:rPr>
            <a:t>) çerçevesinde kullandığı elektriği doğrudan bir enerji şirketinden temin eden üreticiler gerçekleşen emisyon değerlerini kullanabilecektir.          (YEK-G veya I-REC sertifikaları gibi coğrafi kaynak belgelerinin kullanımına bu aşamada izin verilmemektedir.)</a:t>
          </a:r>
        </a:p>
      </dgm:t>
    </dgm:pt>
    <dgm:pt modelId="{C7136AD9-3BC4-47F3-B007-10506FD7C439}" type="parTrans" cxnId="{F5209A9D-E2FF-40B8-9159-EF184782D13F}">
      <dgm:prSet/>
      <dgm:spPr/>
      <dgm:t>
        <a:bodyPr/>
        <a:lstStyle/>
        <a:p>
          <a:endParaRPr lang="tr-TR"/>
        </a:p>
      </dgm:t>
    </dgm:pt>
    <dgm:pt modelId="{2007643C-7218-4C1F-99D1-270AA1FB3613}" type="sibTrans" cxnId="{F5209A9D-E2FF-40B8-9159-EF184782D13F}">
      <dgm:prSet/>
      <dgm:spPr/>
      <dgm:t>
        <a:bodyPr/>
        <a:lstStyle/>
        <a:p>
          <a:endParaRPr lang="tr-TR"/>
        </a:p>
      </dgm:t>
    </dgm:pt>
    <dgm:pt modelId="{BCC5E6FA-6AED-4F96-8996-4C42BD38F164}">
      <dgm:prSet/>
      <dgm:spPr/>
      <dgm:t>
        <a:bodyPr/>
        <a:lstStyle/>
        <a:p>
          <a:r>
            <a:rPr lang="tr-TR" b="1" dirty="0">
              <a:solidFill>
                <a:srgbClr val="002060"/>
              </a:solidFill>
            </a:rPr>
            <a:t>Varsayılan değerler </a:t>
          </a:r>
          <a:r>
            <a:rPr lang="tr-TR" dirty="0">
              <a:solidFill>
                <a:srgbClr val="002060"/>
              </a:solidFill>
            </a:rPr>
            <a:t>Avrupa Komisyonu tarafından paylaşılacaktır. (</a:t>
          </a:r>
          <a:r>
            <a:rPr lang="tr-TR" dirty="0">
              <a:solidFill>
                <a:srgbClr val="002060"/>
              </a:solidFill>
              <a:hlinkClick xmlns:r="http://schemas.openxmlformats.org/officeDocument/2006/relationships" r:id="rId1"/>
            </a:rPr>
            <a:t>JRC çalışması</a:t>
          </a:r>
          <a:r>
            <a:rPr lang="tr-TR" dirty="0">
              <a:solidFill>
                <a:srgbClr val="002060"/>
              </a:solidFill>
            </a:rPr>
            <a:t>)</a:t>
          </a:r>
          <a:endParaRPr lang="tr-TR" dirty="0"/>
        </a:p>
      </dgm:t>
    </dgm:pt>
    <dgm:pt modelId="{18C8EA07-A4F4-4904-A7C2-C60B3114F8C5}" type="parTrans" cxnId="{FA0CADD4-A4ED-43FB-A01D-959642B34E11}">
      <dgm:prSet/>
      <dgm:spPr/>
      <dgm:t>
        <a:bodyPr/>
        <a:lstStyle/>
        <a:p>
          <a:endParaRPr lang="tr-TR"/>
        </a:p>
      </dgm:t>
    </dgm:pt>
    <dgm:pt modelId="{63FB30F0-70D4-4EFB-8E7F-8C146F77333B}" type="sibTrans" cxnId="{FA0CADD4-A4ED-43FB-A01D-959642B34E11}">
      <dgm:prSet/>
      <dgm:spPr/>
      <dgm:t>
        <a:bodyPr/>
        <a:lstStyle/>
        <a:p>
          <a:endParaRPr lang="tr-TR"/>
        </a:p>
      </dgm:t>
    </dgm:pt>
    <dgm:pt modelId="{CB2A4C6C-016B-4DCE-B425-927A0AB48A3B}">
      <dgm:prSet/>
      <dgm:spPr/>
      <dgm:t>
        <a:bodyPr/>
        <a:lstStyle/>
        <a:p>
          <a:r>
            <a:rPr lang="tr-TR" dirty="0">
              <a:solidFill>
                <a:srgbClr val="002060"/>
              </a:solidFill>
            </a:rPr>
            <a:t>31 Temmuz 2024’e kadar olan ilk üç raporlama döneminde, doğrudan emisyon hesaplamasında, Komisyon tarafından yayımlanacak olanlar dahil, varsayılan değerler kullanılabilecektir.</a:t>
          </a:r>
        </a:p>
      </dgm:t>
    </dgm:pt>
    <dgm:pt modelId="{5CCC3AD3-6DFC-451E-AA21-79D2F724FCB1}" type="parTrans" cxnId="{C35D5C50-6F68-467B-B141-328606CE790A}">
      <dgm:prSet/>
      <dgm:spPr/>
      <dgm:t>
        <a:bodyPr/>
        <a:lstStyle/>
        <a:p>
          <a:endParaRPr lang="tr-TR"/>
        </a:p>
      </dgm:t>
    </dgm:pt>
    <dgm:pt modelId="{4DB90FF6-86E4-4607-8A8F-CB8452F0C979}" type="sibTrans" cxnId="{C35D5C50-6F68-467B-B141-328606CE790A}">
      <dgm:prSet/>
      <dgm:spPr/>
      <dgm:t>
        <a:bodyPr/>
        <a:lstStyle/>
        <a:p>
          <a:endParaRPr lang="tr-TR"/>
        </a:p>
      </dgm:t>
    </dgm:pt>
    <dgm:pt modelId="{716ECB3B-0480-4054-89A7-C9232CAC0A75}" type="pres">
      <dgm:prSet presAssocID="{ABB893B8-1865-455A-9940-3B8F3E7FF718}" presName="linear" presStyleCnt="0">
        <dgm:presLayoutVars>
          <dgm:animLvl val="lvl"/>
          <dgm:resizeHandles val="exact"/>
        </dgm:presLayoutVars>
      </dgm:prSet>
      <dgm:spPr/>
    </dgm:pt>
    <dgm:pt modelId="{73ECF10F-F418-4C4C-922D-5BDB83DAC5F1}" type="pres">
      <dgm:prSet presAssocID="{622181F7-C8F9-4ECF-9657-EAEEA9A91A8C}" presName="parentText" presStyleLbl="node1" presStyleIdx="0" presStyleCnt="2" custScaleY="121506">
        <dgm:presLayoutVars>
          <dgm:chMax val="0"/>
          <dgm:bulletEnabled val="1"/>
        </dgm:presLayoutVars>
      </dgm:prSet>
      <dgm:spPr/>
    </dgm:pt>
    <dgm:pt modelId="{C51816C0-69C7-4D92-9585-F89BB3B9EEA1}" type="pres">
      <dgm:prSet presAssocID="{9AB2CEBE-2FBC-4AD5-A493-328111DB15B9}" presName="spacer" presStyleCnt="0"/>
      <dgm:spPr/>
    </dgm:pt>
    <dgm:pt modelId="{6D5271C2-30C4-4EBA-8DB6-7ED16109F124}" type="pres">
      <dgm:prSet presAssocID="{BFAB67F0-D121-43EB-AE9F-00FC7D16E275}" presName="parentText" presStyleLbl="node1" presStyleIdx="1" presStyleCnt="2" custScaleY="117315">
        <dgm:presLayoutVars>
          <dgm:chMax val="0"/>
          <dgm:bulletEnabled val="1"/>
        </dgm:presLayoutVars>
      </dgm:prSet>
      <dgm:spPr/>
    </dgm:pt>
    <dgm:pt modelId="{B4F07EDC-E79A-45A8-A4FB-DEC1A32FB6A6}" type="pres">
      <dgm:prSet presAssocID="{BFAB67F0-D121-43EB-AE9F-00FC7D16E275}" presName="childText" presStyleLbl="revTx" presStyleIdx="0" presStyleCnt="1" custScaleY="116127" custLinFactNeighborY="12292">
        <dgm:presLayoutVars>
          <dgm:bulletEnabled val="1"/>
        </dgm:presLayoutVars>
      </dgm:prSet>
      <dgm:spPr/>
    </dgm:pt>
  </dgm:ptLst>
  <dgm:cxnLst>
    <dgm:cxn modelId="{36467239-14A5-4960-8916-27A25F018EFC}" type="presOf" srcId="{1B9FA047-323F-4D3A-BBB2-66833925002D}" destId="{B4F07EDC-E79A-45A8-A4FB-DEC1A32FB6A6}" srcOrd="0" destOrd="3" presId="urn:microsoft.com/office/officeart/2005/8/layout/vList2"/>
    <dgm:cxn modelId="{44D3083D-116B-4281-A8D6-87EF847B577D}" srcId="{440A960B-0C8C-4239-81D6-AD3B9C860D42}" destId="{1B9FA047-323F-4D3A-BBB2-66833925002D}" srcOrd="2" destOrd="0" parTransId="{A8D81306-60F7-4424-ABC1-EB010B8DAFEB}" sibTransId="{C2FE319F-B4D3-4688-910A-DBFF525C28F2}"/>
    <dgm:cxn modelId="{C35D5C50-6F68-467B-B141-328606CE790A}" srcId="{440A960B-0C8C-4239-81D6-AD3B9C860D42}" destId="{CB2A4C6C-016B-4DCE-B425-927A0AB48A3B}" srcOrd="0" destOrd="0" parTransId="{5CCC3AD3-6DFC-451E-AA21-79D2F724FCB1}" sibTransId="{4DB90FF6-86E4-4607-8A8F-CB8452F0C979}"/>
    <dgm:cxn modelId="{2D800F7B-29E2-4D92-9C62-2E832BB83C26}" type="presOf" srcId="{BFAB67F0-D121-43EB-AE9F-00FC7D16E275}" destId="{6D5271C2-30C4-4EBA-8DB6-7ED16109F124}" srcOrd="0" destOrd="0" presId="urn:microsoft.com/office/officeart/2005/8/layout/vList2"/>
    <dgm:cxn modelId="{3BDDD385-5D37-4B98-A1D7-8E03AB5C7EB6}" type="presOf" srcId="{622181F7-C8F9-4ECF-9657-EAEEA9A91A8C}" destId="{73ECF10F-F418-4C4C-922D-5BDB83DAC5F1}" srcOrd="0" destOrd="0" presId="urn:microsoft.com/office/officeart/2005/8/layout/vList2"/>
    <dgm:cxn modelId="{FAE54589-7EBC-4F16-AA05-AC95DD4B3B4A}" type="presOf" srcId="{6D613A48-BB50-48E3-9533-0DD69486AE02}" destId="{B4F07EDC-E79A-45A8-A4FB-DEC1A32FB6A6}" srcOrd="0" destOrd="4" presId="urn:microsoft.com/office/officeart/2005/8/layout/vList2"/>
    <dgm:cxn modelId="{FCE6138B-2300-4178-ACDE-39B5EFB258FB}" srcId="{ABB893B8-1865-455A-9940-3B8F3E7FF718}" destId="{622181F7-C8F9-4ECF-9657-EAEEA9A91A8C}" srcOrd="0" destOrd="0" parTransId="{FA47BF9F-6616-4A4C-90F4-01EA3688B4F7}" sibTransId="{9AB2CEBE-2FBC-4AD5-A493-328111DB15B9}"/>
    <dgm:cxn modelId="{D5C54F8D-5206-4762-8CE6-F661A51E25A5}" srcId="{440A960B-0C8C-4239-81D6-AD3B9C860D42}" destId="{82C4F762-3CE2-46E7-8A38-18810A993AB8}" srcOrd="1" destOrd="0" parTransId="{B20A97E4-2DEB-4F76-BA3D-EAB6442BE243}" sibTransId="{7291357D-DDD2-4EB1-BE6C-05BE00CC1C86}"/>
    <dgm:cxn modelId="{36695F98-62EB-4B73-ABB6-D5F7657028EF}" srcId="{BFAB67F0-D121-43EB-AE9F-00FC7D16E275}" destId="{440A960B-0C8C-4239-81D6-AD3B9C860D42}" srcOrd="0" destOrd="0" parTransId="{10FC8B57-76CB-4D8D-A40C-CAD3A2DF79B0}" sibTransId="{06F6B9DD-C197-4398-AC65-B6918DB9F716}"/>
    <dgm:cxn modelId="{F5209A9D-E2FF-40B8-9159-EF184782D13F}" srcId="{1B9FA047-323F-4D3A-BBB2-66833925002D}" destId="{6D613A48-BB50-48E3-9533-0DD69486AE02}" srcOrd="0" destOrd="0" parTransId="{C7136AD9-3BC4-47F3-B007-10506FD7C439}" sibTransId="{2007643C-7218-4C1F-99D1-270AA1FB3613}"/>
    <dgm:cxn modelId="{FC6F9E9D-9E7B-48FF-B318-E8D54CA5DD9A}" srcId="{ABB893B8-1865-455A-9940-3B8F3E7FF718}" destId="{BFAB67F0-D121-43EB-AE9F-00FC7D16E275}" srcOrd="1" destOrd="0" parTransId="{B8ACBDC8-549E-460F-996B-AE472548866E}" sibTransId="{DE2E90EF-E1A3-43D0-942C-BD2BF42DD022}"/>
    <dgm:cxn modelId="{F2A8F4C0-753B-4249-BFFA-397020061EAC}" type="presOf" srcId="{ABB893B8-1865-455A-9940-3B8F3E7FF718}" destId="{716ECB3B-0480-4054-89A7-C9232CAC0A75}" srcOrd="0" destOrd="0" presId="urn:microsoft.com/office/officeart/2005/8/layout/vList2"/>
    <dgm:cxn modelId="{B2E75CC3-4F1E-44A2-9E31-82AB4BA6E508}" type="presOf" srcId="{CB2A4C6C-016B-4DCE-B425-927A0AB48A3B}" destId="{B4F07EDC-E79A-45A8-A4FB-DEC1A32FB6A6}" srcOrd="0" destOrd="1" presId="urn:microsoft.com/office/officeart/2005/8/layout/vList2"/>
    <dgm:cxn modelId="{BDBD42C6-0BA0-4D8F-8790-F1D0AE9A996A}" type="presOf" srcId="{82C4F762-3CE2-46E7-8A38-18810A993AB8}" destId="{B4F07EDC-E79A-45A8-A4FB-DEC1A32FB6A6}" srcOrd="0" destOrd="2" presId="urn:microsoft.com/office/officeart/2005/8/layout/vList2"/>
    <dgm:cxn modelId="{6CCBA9D0-D1CE-4059-A814-931A9ED56C13}" type="presOf" srcId="{440A960B-0C8C-4239-81D6-AD3B9C860D42}" destId="{B4F07EDC-E79A-45A8-A4FB-DEC1A32FB6A6}" srcOrd="0" destOrd="0" presId="urn:microsoft.com/office/officeart/2005/8/layout/vList2"/>
    <dgm:cxn modelId="{FA0CADD4-A4ED-43FB-A01D-959642B34E11}" srcId="{BFAB67F0-D121-43EB-AE9F-00FC7D16E275}" destId="{BCC5E6FA-6AED-4F96-8996-4C42BD38F164}" srcOrd="1" destOrd="0" parTransId="{18C8EA07-A4F4-4904-A7C2-C60B3114F8C5}" sibTransId="{63FB30F0-70D4-4EFB-8E7F-8C146F77333B}"/>
    <dgm:cxn modelId="{362DE8F3-A41B-4260-9A83-62E5FDD97FAF}" type="presOf" srcId="{BCC5E6FA-6AED-4F96-8996-4C42BD38F164}" destId="{B4F07EDC-E79A-45A8-A4FB-DEC1A32FB6A6}" srcOrd="0" destOrd="5" presId="urn:microsoft.com/office/officeart/2005/8/layout/vList2"/>
    <dgm:cxn modelId="{B92B4F30-BEBE-4E33-892C-A63CCFA9E60E}" type="presParOf" srcId="{716ECB3B-0480-4054-89A7-C9232CAC0A75}" destId="{73ECF10F-F418-4C4C-922D-5BDB83DAC5F1}" srcOrd="0" destOrd="0" presId="urn:microsoft.com/office/officeart/2005/8/layout/vList2"/>
    <dgm:cxn modelId="{5E82D09D-74A4-439D-AAA5-1759EA336134}" type="presParOf" srcId="{716ECB3B-0480-4054-89A7-C9232CAC0A75}" destId="{C51816C0-69C7-4D92-9585-F89BB3B9EEA1}" srcOrd="1" destOrd="0" presId="urn:microsoft.com/office/officeart/2005/8/layout/vList2"/>
    <dgm:cxn modelId="{0FA5B254-F803-42BF-B315-BEB41D6D04D3}" type="presParOf" srcId="{716ECB3B-0480-4054-89A7-C9232CAC0A75}" destId="{6D5271C2-30C4-4EBA-8DB6-7ED16109F124}" srcOrd="2" destOrd="0" presId="urn:microsoft.com/office/officeart/2005/8/layout/vList2"/>
    <dgm:cxn modelId="{EE617E80-5EEF-4324-8DC1-177036A5ED24}" type="presParOf" srcId="{716ECB3B-0480-4054-89A7-C9232CAC0A75}" destId="{B4F07EDC-E79A-45A8-A4FB-DEC1A32FB6A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9A72CE-D0EC-42DB-BA22-D8A91A1222C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B3AB4A6-5B53-4295-80BB-1A81D54B74EA}">
      <dgm:prSet/>
      <dgm:spPr/>
      <dgm:t>
        <a:bodyPr/>
        <a:lstStyle/>
        <a:p>
          <a:r>
            <a:rPr lang="tr-TR" dirty="0"/>
            <a:t>Karmaşık ürünlerin doğrudan emisyon hesaplamasında ara girdilerin üretiminden kaynaklanan emisyonlar da hesaba katılacaktır. </a:t>
          </a:r>
        </a:p>
      </dgm:t>
    </dgm:pt>
    <dgm:pt modelId="{A8384711-77A4-4EB7-AF1A-68920215C20B}" type="parTrans" cxnId="{B2CE2DD1-1A45-4889-89A9-285E179C2F2A}">
      <dgm:prSet/>
      <dgm:spPr/>
      <dgm:t>
        <a:bodyPr/>
        <a:lstStyle/>
        <a:p>
          <a:endParaRPr lang="tr-TR"/>
        </a:p>
      </dgm:t>
    </dgm:pt>
    <dgm:pt modelId="{92D087EE-D04C-4C9F-B776-857EDB23FD23}" type="sibTrans" cxnId="{B2CE2DD1-1A45-4889-89A9-285E179C2F2A}">
      <dgm:prSet/>
      <dgm:spPr/>
      <dgm:t>
        <a:bodyPr/>
        <a:lstStyle/>
        <a:p>
          <a:endParaRPr lang="tr-TR"/>
        </a:p>
      </dgm:t>
    </dgm:pt>
    <dgm:pt modelId="{AE91F61F-9404-4844-8893-178FE8D8BBED}">
      <dgm:prSet/>
      <dgm:spPr/>
      <dgm:t>
        <a:bodyPr/>
        <a:lstStyle/>
        <a:p>
          <a:r>
            <a:rPr lang="tr-TR" dirty="0">
              <a:solidFill>
                <a:srgbClr val="002060"/>
              </a:solidFill>
            </a:rPr>
            <a:t>SKDM kapsamında ürün ithal eden ithalatçı; ürünün üretildiği tesisteki üretim sürecinden kaynaklanan gömülü emisyonların yanı sıra, gerektiği hallerde, </a:t>
          </a:r>
          <a:r>
            <a:rPr lang="tr-TR" b="1" dirty="0">
              <a:solidFill>
                <a:srgbClr val="002060"/>
              </a:solidFill>
            </a:rPr>
            <a:t>üretim sürecinde tüketilen ara girdilerin </a:t>
          </a:r>
          <a:r>
            <a:rPr lang="tr-TR" dirty="0">
              <a:solidFill>
                <a:srgbClr val="002060"/>
              </a:solidFill>
            </a:rPr>
            <a:t>üretimi esnasında oluşan gömülü emisyonları da raporlayacaktır. </a:t>
          </a:r>
        </a:p>
      </dgm:t>
    </dgm:pt>
    <dgm:pt modelId="{D8D96577-EA87-4CB0-9021-FF7457889D56}" type="parTrans" cxnId="{4BB72046-6A66-4815-B11C-4D777AE16DFE}">
      <dgm:prSet/>
      <dgm:spPr/>
      <dgm:t>
        <a:bodyPr/>
        <a:lstStyle/>
        <a:p>
          <a:endParaRPr lang="tr-TR"/>
        </a:p>
      </dgm:t>
    </dgm:pt>
    <dgm:pt modelId="{9694A2EE-9D3B-43DF-8675-49700213E3C2}" type="sibTrans" cxnId="{4BB72046-6A66-4815-B11C-4D777AE16DFE}">
      <dgm:prSet/>
      <dgm:spPr/>
      <dgm:t>
        <a:bodyPr/>
        <a:lstStyle/>
        <a:p>
          <a:endParaRPr lang="tr-TR"/>
        </a:p>
      </dgm:t>
    </dgm:pt>
    <dgm:pt modelId="{65E8EAD5-BC36-4035-AC0B-609D075FC02E}">
      <dgm:prSet/>
      <dgm:spPr/>
      <dgm:t>
        <a:bodyPr/>
        <a:lstStyle/>
        <a:p>
          <a:r>
            <a:rPr lang="tr-TR" dirty="0" err="1">
              <a:solidFill>
                <a:srgbClr val="002060"/>
              </a:solidFill>
            </a:rPr>
            <a:t>Örn</a:t>
          </a:r>
          <a:r>
            <a:rPr lang="tr-TR" dirty="0">
              <a:solidFill>
                <a:srgbClr val="002060"/>
              </a:solidFill>
            </a:rPr>
            <a:t>: alüminyum boru ithalatında hem ürünün kendi üretim sürecinden kaynaklanan hem de girdi materyali olan ve SKDM kapsamında yer alan </a:t>
          </a:r>
          <a:r>
            <a:rPr lang="tr-TR" dirty="0" err="1">
              <a:solidFill>
                <a:srgbClr val="002060"/>
              </a:solidFill>
            </a:rPr>
            <a:t>örn</a:t>
          </a:r>
          <a:r>
            <a:rPr lang="tr-TR" dirty="0">
              <a:solidFill>
                <a:srgbClr val="002060"/>
              </a:solidFill>
            </a:rPr>
            <a:t>. işlenmemiş alüminyumun üretim sürecinden kaynaklanan gömülü emisyonlar  </a:t>
          </a:r>
        </a:p>
      </dgm:t>
    </dgm:pt>
    <dgm:pt modelId="{83AD4441-80DA-4EE2-BD7C-4428D7E962CE}" type="parTrans" cxnId="{72A95C2F-064A-43D0-AD9A-ABB531344108}">
      <dgm:prSet/>
      <dgm:spPr/>
      <dgm:t>
        <a:bodyPr/>
        <a:lstStyle/>
        <a:p>
          <a:endParaRPr lang="tr-TR"/>
        </a:p>
      </dgm:t>
    </dgm:pt>
    <dgm:pt modelId="{F967E03A-BD02-4C22-89F1-EB463C9D30CE}" type="sibTrans" cxnId="{72A95C2F-064A-43D0-AD9A-ABB531344108}">
      <dgm:prSet/>
      <dgm:spPr/>
      <dgm:t>
        <a:bodyPr/>
        <a:lstStyle/>
        <a:p>
          <a:endParaRPr lang="tr-TR"/>
        </a:p>
      </dgm:t>
    </dgm:pt>
    <dgm:pt modelId="{BFE09D78-D5D1-496E-B2E1-7EBE3FACF6B8}" type="pres">
      <dgm:prSet presAssocID="{E39A72CE-D0EC-42DB-BA22-D8A91A1222CD}" presName="linear" presStyleCnt="0">
        <dgm:presLayoutVars>
          <dgm:animLvl val="lvl"/>
          <dgm:resizeHandles val="exact"/>
        </dgm:presLayoutVars>
      </dgm:prSet>
      <dgm:spPr/>
    </dgm:pt>
    <dgm:pt modelId="{8B4937C3-3B41-4FC3-ACB7-1DB6245794F2}" type="pres">
      <dgm:prSet presAssocID="{2B3AB4A6-5B53-4295-80BB-1A81D54B74EA}" presName="parentText" presStyleLbl="node1" presStyleIdx="0" presStyleCnt="1">
        <dgm:presLayoutVars>
          <dgm:chMax val="0"/>
          <dgm:bulletEnabled val="1"/>
        </dgm:presLayoutVars>
      </dgm:prSet>
      <dgm:spPr/>
    </dgm:pt>
    <dgm:pt modelId="{6E77C791-886D-4D87-A656-0D98E0B121A4}" type="pres">
      <dgm:prSet presAssocID="{2B3AB4A6-5B53-4295-80BB-1A81D54B74EA}" presName="childText" presStyleLbl="revTx" presStyleIdx="0" presStyleCnt="1">
        <dgm:presLayoutVars>
          <dgm:bulletEnabled val="1"/>
        </dgm:presLayoutVars>
      </dgm:prSet>
      <dgm:spPr/>
    </dgm:pt>
  </dgm:ptLst>
  <dgm:cxnLst>
    <dgm:cxn modelId="{8D1B4C05-A9BC-4ECF-8373-7B3E47C35C1C}" type="presOf" srcId="{65E8EAD5-BC36-4035-AC0B-609D075FC02E}" destId="{6E77C791-886D-4D87-A656-0D98E0B121A4}" srcOrd="0" destOrd="1" presId="urn:microsoft.com/office/officeart/2005/8/layout/vList2"/>
    <dgm:cxn modelId="{72A95C2F-064A-43D0-AD9A-ABB531344108}" srcId="{2B3AB4A6-5B53-4295-80BB-1A81D54B74EA}" destId="{65E8EAD5-BC36-4035-AC0B-609D075FC02E}" srcOrd="1" destOrd="0" parTransId="{83AD4441-80DA-4EE2-BD7C-4428D7E962CE}" sibTransId="{F967E03A-BD02-4C22-89F1-EB463C9D30CE}"/>
    <dgm:cxn modelId="{28D7695C-951B-4C08-986B-C73BC33E9FFC}" type="presOf" srcId="{AE91F61F-9404-4844-8893-178FE8D8BBED}" destId="{6E77C791-886D-4D87-A656-0D98E0B121A4}" srcOrd="0" destOrd="0" presId="urn:microsoft.com/office/officeart/2005/8/layout/vList2"/>
    <dgm:cxn modelId="{4BB72046-6A66-4815-B11C-4D777AE16DFE}" srcId="{2B3AB4A6-5B53-4295-80BB-1A81D54B74EA}" destId="{AE91F61F-9404-4844-8893-178FE8D8BBED}" srcOrd="0" destOrd="0" parTransId="{D8D96577-EA87-4CB0-9021-FF7457889D56}" sibTransId="{9694A2EE-9D3B-43DF-8675-49700213E3C2}"/>
    <dgm:cxn modelId="{52B35182-4FE5-4AAF-8A84-A078A4787B28}" type="presOf" srcId="{E39A72CE-D0EC-42DB-BA22-D8A91A1222CD}" destId="{BFE09D78-D5D1-496E-B2E1-7EBE3FACF6B8}" srcOrd="0" destOrd="0" presId="urn:microsoft.com/office/officeart/2005/8/layout/vList2"/>
    <dgm:cxn modelId="{B2CE2DD1-1A45-4889-89A9-285E179C2F2A}" srcId="{E39A72CE-D0EC-42DB-BA22-D8A91A1222CD}" destId="{2B3AB4A6-5B53-4295-80BB-1A81D54B74EA}" srcOrd="0" destOrd="0" parTransId="{A8384711-77A4-4EB7-AF1A-68920215C20B}" sibTransId="{92D087EE-D04C-4C9F-B776-857EDB23FD23}"/>
    <dgm:cxn modelId="{4992E8F3-2FB6-4484-B612-16A666F928AF}" type="presOf" srcId="{2B3AB4A6-5B53-4295-80BB-1A81D54B74EA}" destId="{8B4937C3-3B41-4FC3-ACB7-1DB6245794F2}" srcOrd="0" destOrd="0" presId="urn:microsoft.com/office/officeart/2005/8/layout/vList2"/>
    <dgm:cxn modelId="{59C51FA9-77F2-4D89-B1BD-F59B6FE199D5}" type="presParOf" srcId="{BFE09D78-D5D1-496E-B2E1-7EBE3FACF6B8}" destId="{8B4937C3-3B41-4FC3-ACB7-1DB6245794F2}" srcOrd="0" destOrd="0" presId="urn:microsoft.com/office/officeart/2005/8/layout/vList2"/>
    <dgm:cxn modelId="{14D47EA9-C1DB-4CD9-8B09-41CE0B6BAB88}" type="presParOf" srcId="{BFE09D78-D5D1-496E-B2E1-7EBE3FACF6B8}" destId="{6E77C791-886D-4D87-A656-0D98E0B121A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23A575-98BD-41D9-A81B-2068876D7D8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tr-TR"/>
        </a:p>
      </dgm:t>
    </dgm:pt>
    <dgm:pt modelId="{2EFE400B-08F5-4139-A448-699CFB0FE1AA}">
      <dgm:prSet/>
      <dgm:spPr/>
      <dgm:t>
        <a:bodyPr/>
        <a:lstStyle/>
        <a:p>
          <a:r>
            <a:rPr lang="tr-TR" b="1" dirty="0"/>
            <a:t>Eğitimler</a:t>
          </a:r>
          <a:r>
            <a:rPr lang="tr-TR" dirty="0"/>
            <a:t> </a:t>
          </a:r>
        </a:p>
      </dgm:t>
    </dgm:pt>
    <dgm:pt modelId="{078314E9-733A-4D1D-AE21-4CC5D7C9CACD}" type="parTrans" cxnId="{6D35776F-19F9-47C3-AE12-EBB4B85006B1}">
      <dgm:prSet/>
      <dgm:spPr/>
      <dgm:t>
        <a:bodyPr/>
        <a:lstStyle/>
        <a:p>
          <a:endParaRPr lang="tr-TR"/>
        </a:p>
      </dgm:t>
    </dgm:pt>
    <dgm:pt modelId="{F31E8FFD-BA9C-4979-8EE6-E6323E029574}" type="sibTrans" cxnId="{6D35776F-19F9-47C3-AE12-EBB4B85006B1}">
      <dgm:prSet/>
      <dgm:spPr/>
      <dgm:t>
        <a:bodyPr/>
        <a:lstStyle/>
        <a:p>
          <a:endParaRPr lang="tr-TR"/>
        </a:p>
      </dgm:t>
    </dgm:pt>
    <dgm:pt modelId="{F50DBA7F-2BAE-4CBD-A6BB-B103F74A9AF2}">
      <dgm:prSet custT="1"/>
      <dgm:spPr/>
      <dgm:t>
        <a:bodyPr/>
        <a:lstStyle/>
        <a:p>
          <a:r>
            <a:rPr lang="tr-TR" sz="1600" kern="1200" dirty="0">
              <a:solidFill>
                <a:srgbClr val="2A3E6E"/>
              </a:solidFill>
              <a:latin typeface="Myriad Pro" panose="020B0503030403020204" pitchFamily="34" charset="0"/>
              <a:ea typeface="+mn-ea"/>
              <a:cs typeface="+mn-cs"/>
            </a:rPr>
            <a:t>AB’deki raporlama yükümlüleri, üçüncü ülkelerdeki üreticiler ve üye devlet yetkili idarelerine yönelik eğitim, çevrimiçi seminer, bilgilendirme faaliyetleri yapılması</a:t>
          </a:r>
        </a:p>
      </dgm:t>
    </dgm:pt>
    <dgm:pt modelId="{A0D5D947-FCF6-4F8D-A615-9EEA3FF408DD}" type="parTrans" cxnId="{E3A6D875-54AA-49CC-83AA-C9EC6627F6B7}">
      <dgm:prSet/>
      <dgm:spPr/>
      <dgm:t>
        <a:bodyPr/>
        <a:lstStyle/>
        <a:p>
          <a:endParaRPr lang="tr-TR"/>
        </a:p>
      </dgm:t>
    </dgm:pt>
    <dgm:pt modelId="{20217377-EB8D-4756-97B0-CC63B3702998}" type="sibTrans" cxnId="{E3A6D875-54AA-49CC-83AA-C9EC6627F6B7}">
      <dgm:prSet/>
      <dgm:spPr/>
      <dgm:t>
        <a:bodyPr/>
        <a:lstStyle/>
        <a:p>
          <a:endParaRPr lang="tr-TR"/>
        </a:p>
      </dgm:t>
    </dgm:pt>
    <dgm:pt modelId="{2F09F5C6-F295-4698-B177-EFE6AB3F3929}">
      <dgm:prSet/>
      <dgm:spPr/>
      <dgm:t>
        <a:bodyPr/>
        <a:lstStyle/>
        <a:p>
          <a:r>
            <a:rPr lang="tr-TR" b="1" dirty="0"/>
            <a:t>Rehber Dokümanlar</a:t>
          </a:r>
          <a:r>
            <a:rPr lang="tr-TR" dirty="0"/>
            <a:t> </a:t>
          </a:r>
        </a:p>
      </dgm:t>
    </dgm:pt>
    <dgm:pt modelId="{4516E8A9-B643-491B-BF06-9BB34CF6D5B6}" type="parTrans" cxnId="{C9D9558B-5147-4E41-B87F-BB50EF23C6B2}">
      <dgm:prSet/>
      <dgm:spPr/>
      <dgm:t>
        <a:bodyPr/>
        <a:lstStyle/>
        <a:p>
          <a:endParaRPr lang="tr-TR"/>
        </a:p>
      </dgm:t>
    </dgm:pt>
    <dgm:pt modelId="{06D78F88-CE6D-46AB-AC34-2030FB3837E2}" type="sibTrans" cxnId="{C9D9558B-5147-4E41-B87F-BB50EF23C6B2}">
      <dgm:prSet/>
      <dgm:spPr/>
      <dgm:t>
        <a:bodyPr/>
        <a:lstStyle/>
        <a:p>
          <a:endParaRPr lang="tr-TR"/>
        </a:p>
      </dgm:t>
    </dgm:pt>
    <dgm:pt modelId="{4B995572-3C81-4CB7-9170-999404DE9391}">
      <dgm:prSet custT="1"/>
      <dgm:spPr/>
      <dgm:t>
        <a:bodyPr/>
        <a:lstStyle/>
        <a:p>
          <a:pPr marL="171450" lvl="1" indent="-171450" algn="l" defTabSz="711200">
            <a:lnSpc>
              <a:spcPct val="90000"/>
            </a:lnSpc>
            <a:spcBef>
              <a:spcPct val="0"/>
            </a:spcBef>
            <a:spcAft>
              <a:spcPct val="15000"/>
            </a:spcAft>
            <a:buChar char="•"/>
          </a:pPr>
          <a:r>
            <a:rPr lang="tr-TR" sz="1600" kern="1200" dirty="0">
              <a:solidFill>
                <a:srgbClr val="2A3E6E"/>
              </a:solidFill>
              <a:latin typeface="Myriad Pro" panose="020B0503030403020204" pitchFamily="34" charset="0"/>
              <a:ea typeface="+mn-ea"/>
              <a:cs typeface="+mn-cs"/>
            </a:rPr>
            <a:t>Raporlama gerekliliklerini yerine getirmeye yardımcı olacak uygulama rehberlerinin hazırlanması ve AB dillerinin yanı sıra yaygın kullanılan diğer dillerde yayımlanması</a:t>
          </a:r>
        </a:p>
      </dgm:t>
    </dgm:pt>
    <dgm:pt modelId="{BD036428-1630-43BD-80DB-63222D0802FC}" type="parTrans" cxnId="{9F4FF133-C7E1-4487-B5BE-CD9982B1040C}">
      <dgm:prSet/>
      <dgm:spPr/>
      <dgm:t>
        <a:bodyPr/>
        <a:lstStyle/>
        <a:p>
          <a:endParaRPr lang="tr-TR"/>
        </a:p>
      </dgm:t>
    </dgm:pt>
    <dgm:pt modelId="{7BB8FD9A-9D31-4B30-AA34-59861ABF5571}" type="sibTrans" cxnId="{9F4FF133-C7E1-4487-B5BE-CD9982B1040C}">
      <dgm:prSet/>
      <dgm:spPr/>
      <dgm:t>
        <a:bodyPr/>
        <a:lstStyle/>
        <a:p>
          <a:endParaRPr lang="tr-TR"/>
        </a:p>
      </dgm:t>
    </dgm:pt>
    <dgm:pt modelId="{4B819174-F0CE-4B55-A0D6-30201D9E2539}">
      <dgm:prSet custT="1"/>
      <dgm:spPr/>
      <dgm:t>
        <a:bodyPr/>
        <a:lstStyle/>
        <a:p>
          <a:r>
            <a:rPr lang="tr-TR" sz="1100" b="1" kern="1200" dirty="0">
              <a:solidFill>
                <a:prstClr val="white"/>
              </a:solidFill>
              <a:latin typeface="Calibri"/>
              <a:ea typeface="+mn-ea"/>
              <a:cs typeface="+mn-cs"/>
            </a:rPr>
            <a:t>Şablonlar</a:t>
          </a:r>
          <a:r>
            <a:rPr lang="tr-TR" sz="1100" kern="1200" dirty="0"/>
            <a:t> </a:t>
          </a:r>
        </a:p>
      </dgm:t>
    </dgm:pt>
    <dgm:pt modelId="{C5B96D8B-3E61-42D0-82F9-B0916FF804AE}" type="parTrans" cxnId="{9B30A724-5182-4742-86F2-DE49D8DCF063}">
      <dgm:prSet/>
      <dgm:spPr/>
      <dgm:t>
        <a:bodyPr/>
        <a:lstStyle/>
        <a:p>
          <a:endParaRPr lang="tr-TR"/>
        </a:p>
      </dgm:t>
    </dgm:pt>
    <dgm:pt modelId="{FA0C66E6-CDEA-4BB9-9EA3-F2C25F9D21B4}" type="sibTrans" cxnId="{9B30A724-5182-4742-86F2-DE49D8DCF063}">
      <dgm:prSet/>
      <dgm:spPr/>
      <dgm:t>
        <a:bodyPr/>
        <a:lstStyle/>
        <a:p>
          <a:endParaRPr lang="tr-TR"/>
        </a:p>
      </dgm:t>
    </dgm:pt>
    <dgm:pt modelId="{0311193D-6CE1-4C2A-A510-425D5EA93391}">
      <dgm:prSet custT="1"/>
      <dgm:spPr/>
      <dgm:t>
        <a:bodyPr/>
        <a:lstStyle/>
        <a:p>
          <a:pPr marL="171450" lvl="1" indent="-171450" algn="l" defTabSz="711200">
            <a:lnSpc>
              <a:spcPct val="90000"/>
            </a:lnSpc>
            <a:spcBef>
              <a:spcPct val="0"/>
            </a:spcBef>
            <a:spcAft>
              <a:spcPct val="15000"/>
            </a:spcAft>
            <a:buChar char="•"/>
          </a:pPr>
          <a:r>
            <a:rPr lang="tr-TR" sz="1600" kern="1200" dirty="0">
              <a:solidFill>
                <a:srgbClr val="2A3E6E"/>
              </a:solidFill>
              <a:latin typeface="Myriad Pro" panose="020B0503030403020204" pitchFamily="34" charset="0"/>
              <a:ea typeface="+mn-ea"/>
              <a:cs typeface="+mn-cs"/>
            </a:rPr>
            <a:t>Üçüncü ülke tesislerinin emisyon hesaplaması ve AB’deki ithalatçı ile bilgi paylaşımı için </a:t>
          </a:r>
          <a:r>
            <a:rPr lang="tr-TR" sz="1600" kern="1200" dirty="0" err="1">
              <a:solidFill>
                <a:srgbClr val="2A3E6E"/>
              </a:solidFill>
              <a:latin typeface="Myriad Pro" panose="020B0503030403020204" pitchFamily="34" charset="0"/>
              <a:ea typeface="+mn-ea"/>
              <a:cs typeface="+mn-cs"/>
            </a:rPr>
            <a:t>excel</a:t>
          </a:r>
          <a:r>
            <a:rPr lang="tr-TR" sz="1600" kern="1200" dirty="0">
              <a:solidFill>
                <a:srgbClr val="2A3E6E"/>
              </a:solidFill>
              <a:latin typeface="Myriad Pro" panose="020B0503030403020204" pitchFamily="34" charset="0"/>
              <a:ea typeface="+mn-ea"/>
              <a:cs typeface="+mn-cs"/>
            </a:rPr>
            <a:t> şablonu paylaşımı</a:t>
          </a:r>
        </a:p>
      </dgm:t>
    </dgm:pt>
    <dgm:pt modelId="{15DA04D7-A895-4728-A94C-E0B86266ED86}" type="parTrans" cxnId="{F0B4E949-F0D6-467D-88C7-A083E86DEECC}">
      <dgm:prSet/>
      <dgm:spPr/>
      <dgm:t>
        <a:bodyPr/>
        <a:lstStyle/>
        <a:p>
          <a:endParaRPr lang="tr-TR"/>
        </a:p>
      </dgm:t>
    </dgm:pt>
    <dgm:pt modelId="{FF45A503-041E-4520-8B39-756149E4662A}" type="sibTrans" cxnId="{F0B4E949-F0D6-467D-88C7-A083E86DEECC}">
      <dgm:prSet/>
      <dgm:spPr/>
      <dgm:t>
        <a:bodyPr/>
        <a:lstStyle/>
        <a:p>
          <a:endParaRPr lang="tr-TR"/>
        </a:p>
      </dgm:t>
    </dgm:pt>
    <dgm:pt modelId="{9D40ADFA-F95D-4A92-BC32-F612E4D5628A}">
      <dgm:prSet custT="1"/>
      <dgm:spPr/>
      <dgm:t>
        <a:bodyPr/>
        <a:lstStyle/>
        <a:p>
          <a:endParaRPr lang="tr-TR" sz="1100" b="1" kern="1200" dirty="0"/>
        </a:p>
        <a:p>
          <a:r>
            <a:rPr lang="tr-TR" sz="1100" b="1" kern="1200" dirty="0"/>
            <a:t>Özel İnternet </a:t>
          </a:r>
          <a:r>
            <a:rPr lang="tr-TR" sz="1100" b="1" kern="1200" dirty="0">
              <a:solidFill>
                <a:prstClr val="white"/>
              </a:solidFill>
              <a:latin typeface="Calibri"/>
              <a:ea typeface="+mn-ea"/>
              <a:cs typeface="+mn-cs"/>
            </a:rPr>
            <a:t>Sitesi</a:t>
          </a:r>
          <a:endParaRPr lang="tr-TR" sz="1100" b="1" kern="1200" dirty="0"/>
        </a:p>
      </dgm:t>
    </dgm:pt>
    <dgm:pt modelId="{9C3D9CCD-9BE3-47B3-8327-24ACD0A24B5E}" type="parTrans" cxnId="{4B487974-F042-4CD3-9BA1-CB8C293EED63}">
      <dgm:prSet/>
      <dgm:spPr/>
      <dgm:t>
        <a:bodyPr/>
        <a:lstStyle/>
        <a:p>
          <a:endParaRPr lang="tr-TR"/>
        </a:p>
      </dgm:t>
    </dgm:pt>
    <dgm:pt modelId="{D8203B0B-70E4-47C8-B9CF-4B78A5E993EE}" type="sibTrans" cxnId="{4B487974-F042-4CD3-9BA1-CB8C293EED63}">
      <dgm:prSet/>
      <dgm:spPr/>
      <dgm:t>
        <a:bodyPr/>
        <a:lstStyle/>
        <a:p>
          <a:endParaRPr lang="tr-TR"/>
        </a:p>
      </dgm:t>
    </dgm:pt>
    <dgm:pt modelId="{C1667E62-4D62-46F7-806E-D34DF4233E52}">
      <dgm:prSet custT="1"/>
      <dgm:spPr/>
      <dgm:t>
        <a:bodyPr/>
        <a:lstStyle/>
        <a:p>
          <a:r>
            <a:rPr lang="tr-TR" sz="1600" kern="1200" dirty="0">
              <a:solidFill>
                <a:srgbClr val="2A3E6E"/>
              </a:solidFill>
              <a:latin typeface="Myriad Pro" panose="020B0503030403020204" pitchFamily="34" charset="0"/>
              <a:ea typeface="+mn-ea"/>
              <a:cs typeface="+mn-cs"/>
            </a:rPr>
            <a:t>Tüm bilgilendirme, soru-cevap ve uygulama ihtiyaçlarına yönelik paylaşımlar </a:t>
          </a:r>
          <a:r>
            <a:rPr lang="tr-TR" sz="1600" kern="1200" dirty="0" err="1">
              <a:solidFill>
                <a:srgbClr val="2A3E6E"/>
              </a:solidFill>
              <a:latin typeface="Myriad Pro" panose="020B0503030403020204" pitchFamily="34" charset="0"/>
              <a:ea typeface="+mn-ea"/>
              <a:cs typeface="+mn-cs"/>
            </a:rPr>
            <a:t>CBAM’e</a:t>
          </a:r>
          <a:r>
            <a:rPr lang="tr-TR" sz="1600" kern="1200" dirty="0">
              <a:solidFill>
                <a:srgbClr val="2A3E6E"/>
              </a:solidFill>
              <a:latin typeface="Myriad Pro" panose="020B0503030403020204" pitchFamily="34" charset="0"/>
              <a:ea typeface="+mn-ea"/>
              <a:cs typeface="+mn-cs"/>
            </a:rPr>
            <a:t> özel Komisyon web sayfasından yapılmakta </a:t>
          </a:r>
          <a:r>
            <a:rPr lang="tr-TR" sz="2000" kern="1200" dirty="0">
              <a:solidFill>
                <a:srgbClr val="002060"/>
              </a:solidFill>
            </a:rPr>
            <a:t>(</a:t>
          </a:r>
          <a:r>
            <a:rPr lang="tr-TR" sz="1600" kern="1200" dirty="0">
              <a:solidFill>
                <a:srgbClr val="002060"/>
              </a:solidFill>
              <a:hlinkClick xmlns:r="http://schemas.openxmlformats.org/officeDocument/2006/relationships" r:id="rId1"/>
            </a:rPr>
            <a:t>https://taxation-customs.ec.europa.eu/carbon-border-adjustment-mechanism_en</a:t>
          </a:r>
          <a:r>
            <a:rPr lang="tr-TR" sz="1600" kern="1200" dirty="0">
              <a:solidFill>
                <a:srgbClr val="002060"/>
              </a:solidFill>
            </a:rPr>
            <a:t>) </a:t>
          </a:r>
        </a:p>
      </dgm:t>
    </dgm:pt>
    <dgm:pt modelId="{071FF21C-904E-4F23-B369-6703184ED509}" type="parTrans" cxnId="{DA3B34C5-5069-42C7-A54F-892063891F60}">
      <dgm:prSet/>
      <dgm:spPr/>
      <dgm:t>
        <a:bodyPr/>
        <a:lstStyle/>
        <a:p>
          <a:endParaRPr lang="tr-TR"/>
        </a:p>
      </dgm:t>
    </dgm:pt>
    <dgm:pt modelId="{9CEE3B1B-3013-4FD4-945F-7AF921730A17}" type="sibTrans" cxnId="{DA3B34C5-5069-42C7-A54F-892063891F60}">
      <dgm:prSet/>
      <dgm:spPr/>
      <dgm:t>
        <a:bodyPr/>
        <a:lstStyle/>
        <a:p>
          <a:endParaRPr lang="tr-TR"/>
        </a:p>
      </dgm:t>
    </dgm:pt>
    <dgm:pt modelId="{AC8019BD-72B7-45B3-B264-C7A5AEB7861C}">
      <dgm:prSet/>
      <dgm:spPr/>
      <dgm:t>
        <a:bodyPr/>
        <a:lstStyle/>
        <a:p>
          <a:r>
            <a:rPr lang="tr-TR" b="1" dirty="0"/>
            <a:t>Bilgi-İşlem Sistemi</a:t>
          </a:r>
        </a:p>
      </dgm:t>
    </dgm:pt>
    <dgm:pt modelId="{6C3D7028-1E38-4DF7-ACB6-3C8E7F1F6A03}" type="parTrans" cxnId="{9080BBBA-12A6-43B5-84A4-0024B64C2E42}">
      <dgm:prSet/>
      <dgm:spPr/>
      <dgm:t>
        <a:bodyPr/>
        <a:lstStyle/>
        <a:p>
          <a:endParaRPr lang="tr-TR"/>
        </a:p>
      </dgm:t>
    </dgm:pt>
    <dgm:pt modelId="{B4DD9EE0-9588-4CEB-AE4F-ACF382314697}" type="sibTrans" cxnId="{9080BBBA-12A6-43B5-84A4-0024B64C2E42}">
      <dgm:prSet/>
      <dgm:spPr/>
      <dgm:t>
        <a:bodyPr/>
        <a:lstStyle/>
        <a:p>
          <a:endParaRPr lang="tr-TR"/>
        </a:p>
      </dgm:t>
    </dgm:pt>
    <dgm:pt modelId="{25F4A3BD-C846-4399-A700-422AC2CE8E15}">
      <dgm:prSet custT="1"/>
      <dgm:spPr/>
      <dgm:t>
        <a:bodyPr/>
        <a:lstStyle/>
        <a:p>
          <a:r>
            <a:rPr lang="tr-TR" sz="1600" kern="1200" dirty="0">
              <a:solidFill>
                <a:srgbClr val="2A3E6E"/>
              </a:solidFill>
              <a:latin typeface="Myriad Pro" panose="020B0503030403020204" pitchFamily="34" charset="0"/>
              <a:ea typeface="+mn-ea"/>
              <a:cs typeface="+mn-cs"/>
            </a:rPr>
            <a:t>Raporlama yükümlüleri, AB üye devlet yetkili kurumları ve Komisyon’un erişimine açılacak geçiş dönemi bilgi işlem sisteminin devreye alınması</a:t>
          </a:r>
        </a:p>
      </dgm:t>
    </dgm:pt>
    <dgm:pt modelId="{27B39780-5AE5-434E-B853-C03B178E2D70}" type="parTrans" cxnId="{785A5D73-762D-40E6-8F80-CE07874532E0}">
      <dgm:prSet/>
      <dgm:spPr/>
      <dgm:t>
        <a:bodyPr/>
        <a:lstStyle/>
        <a:p>
          <a:endParaRPr lang="tr-TR"/>
        </a:p>
      </dgm:t>
    </dgm:pt>
    <dgm:pt modelId="{C0165E21-8CE1-4E5C-9DA7-5D28BA45A866}" type="sibTrans" cxnId="{785A5D73-762D-40E6-8F80-CE07874532E0}">
      <dgm:prSet/>
      <dgm:spPr/>
      <dgm:t>
        <a:bodyPr/>
        <a:lstStyle/>
        <a:p>
          <a:endParaRPr lang="tr-TR"/>
        </a:p>
      </dgm:t>
    </dgm:pt>
    <dgm:pt modelId="{92107858-B0C2-4ADB-BC14-55BB9FED0A9A}" type="pres">
      <dgm:prSet presAssocID="{D623A575-98BD-41D9-A81B-2068876D7D81}" presName="linearFlow" presStyleCnt="0">
        <dgm:presLayoutVars>
          <dgm:dir/>
          <dgm:animLvl val="lvl"/>
          <dgm:resizeHandles val="exact"/>
        </dgm:presLayoutVars>
      </dgm:prSet>
      <dgm:spPr/>
    </dgm:pt>
    <dgm:pt modelId="{A1D81486-4B9E-4FD8-AA40-CB849186C3B1}" type="pres">
      <dgm:prSet presAssocID="{2EFE400B-08F5-4139-A448-699CFB0FE1AA}" presName="composite" presStyleCnt="0"/>
      <dgm:spPr/>
    </dgm:pt>
    <dgm:pt modelId="{0126C180-5FE2-4C8B-83C5-2B70379CFBCA}" type="pres">
      <dgm:prSet presAssocID="{2EFE400B-08F5-4139-A448-699CFB0FE1AA}" presName="parentText" presStyleLbl="alignNode1" presStyleIdx="0" presStyleCnt="5">
        <dgm:presLayoutVars>
          <dgm:chMax val="1"/>
          <dgm:bulletEnabled val="1"/>
        </dgm:presLayoutVars>
      </dgm:prSet>
      <dgm:spPr/>
    </dgm:pt>
    <dgm:pt modelId="{66005E98-CC04-44B7-8A32-3D82CFB743C8}" type="pres">
      <dgm:prSet presAssocID="{2EFE400B-08F5-4139-A448-699CFB0FE1AA}" presName="descendantText" presStyleLbl="alignAcc1" presStyleIdx="0" presStyleCnt="5" custLinFactNeighborX="109" custLinFactNeighborY="-1278">
        <dgm:presLayoutVars>
          <dgm:bulletEnabled val="1"/>
        </dgm:presLayoutVars>
      </dgm:prSet>
      <dgm:spPr/>
    </dgm:pt>
    <dgm:pt modelId="{AB3EA153-DE25-413F-AD06-683B542D5DF1}" type="pres">
      <dgm:prSet presAssocID="{F31E8FFD-BA9C-4979-8EE6-E6323E029574}" presName="sp" presStyleCnt="0"/>
      <dgm:spPr/>
    </dgm:pt>
    <dgm:pt modelId="{2D04FF2C-ADAD-4D05-94B7-B70FAC99F754}" type="pres">
      <dgm:prSet presAssocID="{2F09F5C6-F295-4698-B177-EFE6AB3F3929}" presName="composite" presStyleCnt="0"/>
      <dgm:spPr/>
    </dgm:pt>
    <dgm:pt modelId="{A7560494-BCF9-428E-9ADD-695FA6DA22D9}" type="pres">
      <dgm:prSet presAssocID="{2F09F5C6-F295-4698-B177-EFE6AB3F3929}" presName="parentText" presStyleLbl="alignNode1" presStyleIdx="1" presStyleCnt="5">
        <dgm:presLayoutVars>
          <dgm:chMax val="1"/>
          <dgm:bulletEnabled val="1"/>
        </dgm:presLayoutVars>
      </dgm:prSet>
      <dgm:spPr/>
    </dgm:pt>
    <dgm:pt modelId="{1C505782-6BF3-47C4-966B-A87EC25C0C0A}" type="pres">
      <dgm:prSet presAssocID="{2F09F5C6-F295-4698-B177-EFE6AB3F3929}" presName="descendantText" presStyleLbl="alignAcc1" presStyleIdx="1" presStyleCnt="5" custScaleY="108737">
        <dgm:presLayoutVars>
          <dgm:bulletEnabled val="1"/>
        </dgm:presLayoutVars>
      </dgm:prSet>
      <dgm:spPr/>
    </dgm:pt>
    <dgm:pt modelId="{7330018D-FF7E-40B6-85AF-009004DFD9D4}" type="pres">
      <dgm:prSet presAssocID="{06D78F88-CE6D-46AB-AC34-2030FB3837E2}" presName="sp" presStyleCnt="0"/>
      <dgm:spPr/>
    </dgm:pt>
    <dgm:pt modelId="{D6B380F2-5EF5-4501-BD2A-59F3C5DFA885}" type="pres">
      <dgm:prSet presAssocID="{4B819174-F0CE-4B55-A0D6-30201D9E2539}" presName="composite" presStyleCnt="0"/>
      <dgm:spPr/>
    </dgm:pt>
    <dgm:pt modelId="{480114FC-4A6E-43AB-9948-D3B11541EBC1}" type="pres">
      <dgm:prSet presAssocID="{4B819174-F0CE-4B55-A0D6-30201D9E2539}" presName="parentText" presStyleLbl="alignNode1" presStyleIdx="2" presStyleCnt="5">
        <dgm:presLayoutVars>
          <dgm:chMax val="1"/>
          <dgm:bulletEnabled val="1"/>
        </dgm:presLayoutVars>
      </dgm:prSet>
      <dgm:spPr/>
    </dgm:pt>
    <dgm:pt modelId="{EE90687F-CA07-4293-B9F2-EB1E5307F94C}" type="pres">
      <dgm:prSet presAssocID="{4B819174-F0CE-4B55-A0D6-30201D9E2539}" presName="descendantText" presStyleLbl="alignAcc1" presStyleIdx="2" presStyleCnt="5">
        <dgm:presLayoutVars>
          <dgm:bulletEnabled val="1"/>
        </dgm:presLayoutVars>
      </dgm:prSet>
      <dgm:spPr/>
    </dgm:pt>
    <dgm:pt modelId="{87EEA9B8-37BB-4119-A9E7-8C644EB62A7E}" type="pres">
      <dgm:prSet presAssocID="{FA0C66E6-CDEA-4BB9-9EA3-F2C25F9D21B4}" presName="sp" presStyleCnt="0"/>
      <dgm:spPr/>
    </dgm:pt>
    <dgm:pt modelId="{2CABB6E6-F647-4620-BD8C-E2EBAD9BCB67}" type="pres">
      <dgm:prSet presAssocID="{9D40ADFA-F95D-4A92-BC32-F612E4D5628A}" presName="composite" presStyleCnt="0"/>
      <dgm:spPr/>
    </dgm:pt>
    <dgm:pt modelId="{64B8616B-8F76-48F6-B768-166EF53EB909}" type="pres">
      <dgm:prSet presAssocID="{9D40ADFA-F95D-4A92-BC32-F612E4D5628A}" presName="parentText" presStyleLbl="alignNode1" presStyleIdx="3" presStyleCnt="5">
        <dgm:presLayoutVars>
          <dgm:chMax val="1"/>
          <dgm:bulletEnabled val="1"/>
        </dgm:presLayoutVars>
      </dgm:prSet>
      <dgm:spPr/>
    </dgm:pt>
    <dgm:pt modelId="{1F89B72A-84E8-41EA-AA81-9C10C58D0C93}" type="pres">
      <dgm:prSet presAssocID="{9D40ADFA-F95D-4A92-BC32-F612E4D5628A}" presName="descendantText" presStyleLbl="alignAcc1" presStyleIdx="3" presStyleCnt="5" custScaleY="135880">
        <dgm:presLayoutVars>
          <dgm:bulletEnabled val="1"/>
        </dgm:presLayoutVars>
      </dgm:prSet>
      <dgm:spPr/>
    </dgm:pt>
    <dgm:pt modelId="{875D62EC-8208-4EE6-9C2D-73ACC2E18FF0}" type="pres">
      <dgm:prSet presAssocID="{D8203B0B-70E4-47C8-B9CF-4B78A5E993EE}" presName="sp" presStyleCnt="0"/>
      <dgm:spPr/>
    </dgm:pt>
    <dgm:pt modelId="{609CC68A-ADE5-4CAE-93CD-76872C53A9E6}" type="pres">
      <dgm:prSet presAssocID="{AC8019BD-72B7-45B3-B264-C7A5AEB7861C}" presName="composite" presStyleCnt="0"/>
      <dgm:spPr/>
    </dgm:pt>
    <dgm:pt modelId="{12124E54-C059-430C-AE02-054FF9247E7B}" type="pres">
      <dgm:prSet presAssocID="{AC8019BD-72B7-45B3-B264-C7A5AEB7861C}" presName="parentText" presStyleLbl="alignNode1" presStyleIdx="4" presStyleCnt="5">
        <dgm:presLayoutVars>
          <dgm:chMax val="1"/>
          <dgm:bulletEnabled val="1"/>
        </dgm:presLayoutVars>
      </dgm:prSet>
      <dgm:spPr/>
    </dgm:pt>
    <dgm:pt modelId="{029D918D-E510-4521-A33E-99DC578F660A}" type="pres">
      <dgm:prSet presAssocID="{AC8019BD-72B7-45B3-B264-C7A5AEB7861C}" presName="descendantText" presStyleLbl="alignAcc1" presStyleIdx="4" presStyleCnt="5">
        <dgm:presLayoutVars>
          <dgm:bulletEnabled val="1"/>
        </dgm:presLayoutVars>
      </dgm:prSet>
      <dgm:spPr/>
    </dgm:pt>
  </dgm:ptLst>
  <dgm:cxnLst>
    <dgm:cxn modelId="{F1E43500-86E8-41C8-A15D-23FA631F22FC}" type="presOf" srcId="{4B819174-F0CE-4B55-A0D6-30201D9E2539}" destId="{480114FC-4A6E-43AB-9948-D3B11541EBC1}" srcOrd="0" destOrd="0" presId="urn:microsoft.com/office/officeart/2005/8/layout/chevron2"/>
    <dgm:cxn modelId="{F456911D-8BA8-432D-9A84-6237735DBD68}" type="presOf" srcId="{4B995572-3C81-4CB7-9170-999404DE9391}" destId="{1C505782-6BF3-47C4-966B-A87EC25C0C0A}" srcOrd="0" destOrd="0" presId="urn:microsoft.com/office/officeart/2005/8/layout/chevron2"/>
    <dgm:cxn modelId="{9B30A724-5182-4742-86F2-DE49D8DCF063}" srcId="{D623A575-98BD-41D9-A81B-2068876D7D81}" destId="{4B819174-F0CE-4B55-A0D6-30201D9E2539}" srcOrd="2" destOrd="0" parTransId="{C5B96D8B-3E61-42D0-82F9-B0916FF804AE}" sibTransId="{FA0C66E6-CDEA-4BB9-9EA3-F2C25F9D21B4}"/>
    <dgm:cxn modelId="{F441D824-2329-4DEF-864A-971692811DEC}" type="presOf" srcId="{F50DBA7F-2BAE-4CBD-A6BB-B103F74A9AF2}" destId="{66005E98-CC04-44B7-8A32-3D82CFB743C8}" srcOrd="0" destOrd="0" presId="urn:microsoft.com/office/officeart/2005/8/layout/chevron2"/>
    <dgm:cxn modelId="{9F4FF133-C7E1-4487-B5BE-CD9982B1040C}" srcId="{2F09F5C6-F295-4698-B177-EFE6AB3F3929}" destId="{4B995572-3C81-4CB7-9170-999404DE9391}" srcOrd="0" destOrd="0" parTransId="{BD036428-1630-43BD-80DB-63222D0802FC}" sibTransId="{7BB8FD9A-9D31-4B30-AA34-59861ABF5571}"/>
    <dgm:cxn modelId="{E7DB1B39-CCAF-4118-9494-59A47C93835D}" type="presOf" srcId="{2F09F5C6-F295-4698-B177-EFE6AB3F3929}" destId="{A7560494-BCF9-428E-9ADD-695FA6DA22D9}" srcOrd="0" destOrd="0" presId="urn:microsoft.com/office/officeart/2005/8/layout/chevron2"/>
    <dgm:cxn modelId="{F0B4E949-F0D6-467D-88C7-A083E86DEECC}" srcId="{4B819174-F0CE-4B55-A0D6-30201D9E2539}" destId="{0311193D-6CE1-4C2A-A510-425D5EA93391}" srcOrd="0" destOrd="0" parTransId="{15DA04D7-A895-4728-A94C-E0B86266ED86}" sibTransId="{FF45A503-041E-4520-8B39-756149E4662A}"/>
    <dgm:cxn modelId="{19A17D6E-69F4-43C4-9DEB-C8B5DC21F443}" type="presOf" srcId="{0311193D-6CE1-4C2A-A510-425D5EA93391}" destId="{EE90687F-CA07-4293-B9F2-EB1E5307F94C}" srcOrd="0" destOrd="0" presId="urn:microsoft.com/office/officeart/2005/8/layout/chevron2"/>
    <dgm:cxn modelId="{6D35776F-19F9-47C3-AE12-EBB4B85006B1}" srcId="{D623A575-98BD-41D9-A81B-2068876D7D81}" destId="{2EFE400B-08F5-4139-A448-699CFB0FE1AA}" srcOrd="0" destOrd="0" parTransId="{078314E9-733A-4D1D-AE21-4CC5D7C9CACD}" sibTransId="{F31E8FFD-BA9C-4979-8EE6-E6323E029574}"/>
    <dgm:cxn modelId="{929E8A6F-0258-4554-B232-2425C35B2FB2}" type="presOf" srcId="{25F4A3BD-C846-4399-A700-422AC2CE8E15}" destId="{029D918D-E510-4521-A33E-99DC578F660A}" srcOrd="0" destOrd="0" presId="urn:microsoft.com/office/officeart/2005/8/layout/chevron2"/>
    <dgm:cxn modelId="{785A5D73-762D-40E6-8F80-CE07874532E0}" srcId="{AC8019BD-72B7-45B3-B264-C7A5AEB7861C}" destId="{25F4A3BD-C846-4399-A700-422AC2CE8E15}" srcOrd="0" destOrd="0" parTransId="{27B39780-5AE5-434E-B853-C03B178E2D70}" sibTransId="{C0165E21-8CE1-4E5C-9DA7-5D28BA45A866}"/>
    <dgm:cxn modelId="{4B487974-F042-4CD3-9BA1-CB8C293EED63}" srcId="{D623A575-98BD-41D9-A81B-2068876D7D81}" destId="{9D40ADFA-F95D-4A92-BC32-F612E4D5628A}" srcOrd="3" destOrd="0" parTransId="{9C3D9CCD-9BE3-47B3-8327-24ACD0A24B5E}" sibTransId="{D8203B0B-70E4-47C8-B9CF-4B78A5E993EE}"/>
    <dgm:cxn modelId="{E3A6D875-54AA-49CC-83AA-C9EC6627F6B7}" srcId="{2EFE400B-08F5-4139-A448-699CFB0FE1AA}" destId="{F50DBA7F-2BAE-4CBD-A6BB-B103F74A9AF2}" srcOrd="0" destOrd="0" parTransId="{A0D5D947-FCF6-4F8D-A615-9EEA3FF408DD}" sibTransId="{20217377-EB8D-4756-97B0-CC63B3702998}"/>
    <dgm:cxn modelId="{C9D9558B-5147-4E41-B87F-BB50EF23C6B2}" srcId="{D623A575-98BD-41D9-A81B-2068876D7D81}" destId="{2F09F5C6-F295-4698-B177-EFE6AB3F3929}" srcOrd="1" destOrd="0" parTransId="{4516E8A9-B643-491B-BF06-9BB34CF6D5B6}" sibTransId="{06D78F88-CE6D-46AB-AC34-2030FB3837E2}"/>
    <dgm:cxn modelId="{27FF9999-8E3F-4E13-81B4-F3E06B0F8950}" type="presOf" srcId="{C1667E62-4D62-46F7-806E-D34DF4233E52}" destId="{1F89B72A-84E8-41EA-AA81-9C10C58D0C93}" srcOrd="0" destOrd="0" presId="urn:microsoft.com/office/officeart/2005/8/layout/chevron2"/>
    <dgm:cxn modelId="{9D7ED89B-E1AF-4E69-9D97-BAEC80EFF0F6}" type="presOf" srcId="{2EFE400B-08F5-4139-A448-699CFB0FE1AA}" destId="{0126C180-5FE2-4C8B-83C5-2B70379CFBCA}" srcOrd="0" destOrd="0" presId="urn:microsoft.com/office/officeart/2005/8/layout/chevron2"/>
    <dgm:cxn modelId="{9080BBBA-12A6-43B5-84A4-0024B64C2E42}" srcId="{D623A575-98BD-41D9-A81B-2068876D7D81}" destId="{AC8019BD-72B7-45B3-B264-C7A5AEB7861C}" srcOrd="4" destOrd="0" parTransId="{6C3D7028-1E38-4DF7-ACB6-3C8E7F1F6A03}" sibTransId="{B4DD9EE0-9588-4CEB-AE4F-ACF382314697}"/>
    <dgm:cxn modelId="{DA3B34C5-5069-42C7-A54F-892063891F60}" srcId="{9D40ADFA-F95D-4A92-BC32-F612E4D5628A}" destId="{C1667E62-4D62-46F7-806E-D34DF4233E52}" srcOrd="0" destOrd="0" parTransId="{071FF21C-904E-4F23-B369-6703184ED509}" sibTransId="{9CEE3B1B-3013-4FD4-945F-7AF921730A17}"/>
    <dgm:cxn modelId="{A500ECC8-EBEA-40EC-9555-15B032F7EFE3}" type="presOf" srcId="{AC8019BD-72B7-45B3-B264-C7A5AEB7861C}" destId="{12124E54-C059-430C-AE02-054FF9247E7B}" srcOrd="0" destOrd="0" presId="urn:microsoft.com/office/officeart/2005/8/layout/chevron2"/>
    <dgm:cxn modelId="{0979A8D4-1CA8-4B84-948D-E0A020CC5810}" type="presOf" srcId="{9D40ADFA-F95D-4A92-BC32-F612E4D5628A}" destId="{64B8616B-8F76-48F6-B768-166EF53EB909}" srcOrd="0" destOrd="0" presId="urn:microsoft.com/office/officeart/2005/8/layout/chevron2"/>
    <dgm:cxn modelId="{E7A57AF4-B072-486D-A499-CCE1BC93D2FF}" type="presOf" srcId="{D623A575-98BD-41D9-A81B-2068876D7D81}" destId="{92107858-B0C2-4ADB-BC14-55BB9FED0A9A}" srcOrd="0" destOrd="0" presId="urn:microsoft.com/office/officeart/2005/8/layout/chevron2"/>
    <dgm:cxn modelId="{5229C9A0-5BA0-4583-B407-FE2199D18E72}" type="presParOf" srcId="{92107858-B0C2-4ADB-BC14-55BB9FED0A9A}" destId="{A1D81486-4B9E-4FD8-AA40-CB849186C3B1}" srcOrd="0" destOrd="0" presId="urn:microsoft.com/office/officeart/2005/8/layout/chevron2"/>
    <dgm:cxn modelId="{43CC3F3E-2385-4236-830C-F7A94DABA01E}" type="presParOf" srcId="{A1D81486-4B9E-4FD8-AA40-CB849186C3B1}" destId="{0126C180-5FE2-4C8B-83C5-2B70379CFBCA}" srcOrd="0" destOrd="0" presId="urn:microsoft.com/office/officeart/2005/8/layout/chevron2"/>
    <dgm:cxn modelId="{3AC320D6-42B3-48AE-9005-29474D5AD954}" type="presParOf" srcId="{A1D81486-4B9E-4FD8-AA40-CB849186C3B1}" destId="{66005E98-CC04-44B7-8A32-3D82CFB743C8}" srcOrd="1" destOrd="0" presId="urn:microsoft.com/office/officeart/2005/8/layout/chevron2"/>
    <dgm:cxn modelId="{2DD7D2BE-9863-4657-971F-81714468AA47}" type="presParOf" srcId="{92107858-B0C2-4ADB-BC14-55BB9FED0A9A}" destId="{AB3EA153-DE25-413F-AD06-683B542D5DF1}" srcOrd="1" destOrd="0" presId="urn:microsoft.com/office/officeart/2005/8/layout/chevron2"/>
    <dgm:cxn modelId="{A88369DB-3909-4E1D-B766-2870DC36CE20}" type="presParOf" srcId="{92107858-B0C2-4ADB-BC14-55BB9FED0A9A}" destId="{2D04FF2C-ADAD-4D05-94B7-B70FAC99F754}" srcOrd="2" destOrd="0" presId="urn:microsoft.com/office/officeart/2005/8/layout/chevron2"/>
    <dgm:cxn modelId="{6C886918-CF25-4841-8AC3-AD2774C12D1A}" type="presParOf" srcId="{2D04FF2C-ADAD-4D05-94B7-B70FAC99F754}" destId="{A7560494-BCF9-428E-9ADD-695FA6DA22D9}" srcOrd="0" destOrd="0" presId="urn:microsoft.com/office/officeart/2005/8/layout/chevron2"/>
    <dgm:cxn modelId="{7E1F3881-CD61-42FE-BEF9-9BD146F796E9}" type="presParOf" srcId="{2D04FF2C-ADAD-4D05-94B7-B70FAC99F754}" destId="{1C505782-6BF3-47C4-966B-A87EC25C0C0A}" srcOrd="1" destOrd="0" presId="urn:microsoft.com/office/officeart/2005/8/layout/chevron2"/>
    <dgm:cxn modelId="{BDBD9A35-79AD-4E5B-800F-9057850DC6F6}" type="presParOf" srcId="{92107858-B0C2-4ADB-BC14-55BB9FED0A9A}" destId="{7330018D-FF7E-40B6-85AF-009004DFD9D4}" srcOrd="3" destOrd="0" presId="urn:microsoft.com/office/officeart/2005/8/layout/chevron2"/>
    <dgm:cxn modelId="{65667750-B022-4C7F-9868-18E42C9043F6}" type="presParOf" srcId="{92107858-B0C2-4ADB-BC14-55BB9FED0A9A}" destId="{D6B380F2-5EF5-4501-BD2A-59F3C5DFA885}" srcOrd="4" destOrd="0" presId="urn:microsoft.com/office/officeart/2005/8/layout/chevron2"/>
    <dgm:cxn modelId="{E07CE70B-4BA9-40B5-9008-C8FDB83C72AA}" type="presParOf" srcId="{D6B380F2-5EF5-4501-BD2A-59F3C5DFA885}" destId="{480114FC-4A6E-43AB-9948-D3B11541EBC1}" srcOrd="0" destOrd="0" presId="urn:microsoft.com/office/officeart/2005/8/layout/chevron2"/>
    <dgm:cxn modelId="{00EB9B35-4FBC-4E03-A6B1-4225B5526233}" type="presParOf" srcId="{D6B380F2-5EF5-4501-BD2A-59F3C5DFA885}" destId="{EE90687F-CA07-4293-B9F2-EB1E5307F94C}" srcOrd="1" destOrd="0" presId="urn:microsoft.com/office/officeart/2005/8/layout/chevron2"/>
    <dgm:cxn modelId="{BD223745-F423-4B02-B5FB-2142D631E3D2}" type="presParOf" srcId="{92107858-B0C2-4ADB-BC14-55BB9FED0A9A}" destId="{87EEA9B8-37BB-4119-A9E7-8C644EB62A7E}" srcOrd="5" destOrd="0" presId="urn:microsoft.com/office/officeart/2005/8/layout/chevron2"/>
    <dgm:cxn modelId="{29E6F6AD-2DE8-4AC7-B830-79255CAA4F3D}" type="presParOf" srcId="{92107858-B0C2-4ADB-BC14-55BB9FED0A9A}" destId="{2CABB6E6-F647-4620-BD8C-E2EBAD9BCB67}" srcOrd="6" destOrd="0" presId="urn:microsoft.com/office/officeart/2005/8/layout/chevron2"/>
    <dgm:cxn modelId="{ECBACD00-DC93-481F-B02C-EBF5CC21B7EA}" type="presParOf" srcId="{2CABB6E6-F647-4620-BD8C-E2EBAD9BCB67}" destId="{64B8616B-8F76-48F6-B768-166EF53EB909}" srcOrd="0" destOrd="0" presId="urn:microsoft.com/office/officeart/2005/8/layout/chevron2"/>
    <dgm:cxn modelId="{532C9F6A-57C4-4892-A5EB-7226317CBBC1}" type="presParOf" srcId="{2CABB6E6-F647-4620-BD8C-E2EBAD9BCB67}" destId="{1F89B72A-84E8-41EA-AA81-9C10C58D0C93}" srcOrd="1" destOrd="0" presId="urn:microsoft.com/office/officeart/2005/8/layout/chevron2"/>
    <dgm:cxn modelId="{9852D493-74E8-4DBD-8394-F9817D6642F7}" type="presParOf" srcId="{92107858-B0C2-4ADB-BC14-55BB9FED0A9A}" destId="{875D62EC-8208-4EE6-9C2D-73ACC2E18FF0}" srcOrd="7" destOrd="0" presId="urn:microsoft.com/office/officeart/2005/8/layout/chevron2"/>
    <dgm:cxn modelId="{C8F5D2E5-9ECF-4828-943A-62044C8C480A}" type="presParOf" srcId="{92107858-B0C2-4ADB-BC14-55BB9FED0A9A}" destId="{609CC68A-ADE5-4CAE-93CD-76872C53A9E6}" srcOrd="8" destOrd="0" presId="urn:microsoft.com/office/officeart/2005/8/layout/chevron2"/>
    <dgm:cxn modelId="{74CB1ECC-8AAA-40A8-B939-68C476079012}" type="presParOf" srcId="{609CC68A-ADE5-4CAE-93CD-76872C53A9E6}" destId="{12124E54-C059-430C-AE02-054FF9247E7B}" srcOrd="0" destOrd="0" presId="urn:microsoft.com/office/officeart/2005/8/layout/chevron2"/>
    <dgm:cxn modelId="{53AD5759-383F-420B-A663-6AC59FCC83C4}" type="presParOf" srcId="{609CC68A-ADE5-4CAE-93CD-76872C53A9E6}" destId="{029D918D-E510-4521-A33E-99DC578F660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0A171-6014-48E3-8654-0B7B33EFB995}">
      <dsp:nvSpPr>
        <dsp:cNvPr id="0" name=""/>
        <dsp:cNvSpPr/>
      </dsp:nvSpPr>
      <dsp:spPr>
        <a:xfrm>
          <a:off x="0" y="10324"/>
          <a:ext cx="7762240" cy="478354"/>
        </a:xfrm>
        <a:prstGeom prst="roundRect">
          <a:avLst/>
        </a:prstGeom>
        <a:solidFill>
          <a:srgbClr val="1B2C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dirty="0">
              <a:solidFill>
                <a:srgbClr val="D7AD66"/>
              </a:solidFill>
              <a:latin typeface="Myriad Pro" panose="020B0503030403020204" charset="0"/>
            </a:rPr>
            <a:t>Mekanizma neyi getiriyor? </a:t>
          </a:r>
          <a:endParaRPr lang="tr-TR" sz="1800" kern="1200" dirty="0">
            <a:solidFill>
              <a:srgbClr val="D7AD66"/>
            </a:solidFill>
            <a:latin typeface="Myriad Pro" panose="020B0503030403020204" charset="0"/>
          </a:endParaRPr>
        </a:p>
      </dsp:txBody>
      <dsp:txXfrm>
        <a:off x="23351" y="33675"/>
        <a:ext cx="7715538" cy="431652"/>
      </dsp:txXfrm>
    </dsp:sp>
    <dsp:sp modelId="{202769C9-1E66-4FA3-B838-78083679C458}">
      <dsp:nvSpPr>
        <dsp:cNvPr id="0" name=""/>
        <dsp:cNvSpPr/>
      </dsp:nvSpPr>
      <dsp:spPr>
        <a:xfrm>
          <a:off x="0" y="488678"/>
          <a:ext cx="7762240"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451" tIns="22860" rIns="128016" bIns="22860" numCol="1" spcCol="1270" anchor="ctr" anchorCtr="0">
          <a:noAutofit/>
        </a:bodyPr>
        <a:lstStyle/>
        <a:p>
          <a:pPr marL="114300" lvl="1" indent="-114300" algn="l" defTabSz="622300">
            <a:lnSpc>
              <a:spcPct val="90000"/>
            </a:lnSpc>
            <a:spcBef>
              <a:spcPct val="0"/>
            </a:spcBef>
            <a:spcAft>
              <a:spcPts val="600"/>
            </a:spcAft>
            <a:buChar char="•"/>
          </a:pPr>
          <a:r>
            <a:rPr lang="tr-TR" sz="1400" b="1" kern="1200" dirty="0">
              <a:solidFill>
                <a:schemeClr val="accent1">
                  <a:lumMod val="75000"/>
                </a:schemeClr>
              </a:solidFill>
              <a:latin typeface="Myriad Pro" panose="020B0503030403020204" charset="0"/>
            </a:rPr>
            <a:t>AB’nin Emisyon Ticaret Sistemi (ETS) kapsamında AB üreticilerinin karşılaştığı karbon salımı maliyetlerinin, SKDM’ye tabi ürünlerin ithalatında da </a:t>
          </a:r>
          <a:r>
            <a:rPr lang="tr-TR" sz="1400" b="1" kern="1200" dirty="0">
              <a:solidFill>
                <a:srgbClr val="C00000"/>
              </a:solidFill>
              <a:latin typeface="Myriad Pro" panose="020B0503030403020204" charset="0"/>
            </a:rPr>
            <a:t>eşdeğer şekilde </a:t>
          </a:r>
          <a:r>
            <a:rPr lang="tr-TR" sz="1400" b="1" kern="1200" dirty="0">
              <a:solidFill>
                <a:schemeClr val="accent1">
                  <a:lumMod val="75000"/>
                </a:schemeClr>
              </a:solidFill>
              <a:latin typeface="Myriad Pro" panose="020B0503030403020204" charset="0"/>
            </a:rPr>
            <a:t>tahsil edilmesini</a:t>
          </a:r>
          <a:endParaRPr lang="tr-TR" sz="1400" kern="1200" dirty="0">
            <a:solidFill>
              <a:schemeClr val="accent1">
                <a:lumMod val="75000"/>
              </a:schemeClr>
            </a:solidFill>
            <a:latin typeface="Myriad Pro" panose="020B0503030403020204" charset="0"/>
          </a:endParaRPr>
        </a:p>
      </dsp:txBody>
      <dsp:txXfrm>
        <a:off x="0" y="488678"/>
        <a:ext cx="7762240" cy="786599"/>
      </dsp:txXfrm>
    </dsp:sp>
    <dsp:sp modelId="{A9CF1261-EA55-45F7-BE41-34BC98FEA1F4}">
      <dsp:nvSpPr>
        <dsp:cNvPr id="0" name=""/>
        <dsp:cNvSpPr/>
      </dsp:nvSpPr>
      <dsp:spPr>
        <a:xfrm>
          <a:off x="0" y="1254946"/>
          <a:ext cx="7762240" cy="772200"/>
        </a:xfrm>
        <a:prstGeom prst="roundRect">
          <a:avLst/>
        </a:prstGeom>
        <a:solidFill>
          <a:srgbClr val="1B2C57"/>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dirty="0">
              <a:solidFill>
                <a:srgbClr val="D7AD66"/>
              </a:solidFill>
              <a:latin typeface="Myriad Pro" panose="020B0503030403020204" charset="0"/>
            </a:rPr>
            <a:t>Amaç: Karbon kaçağının önlenmesi,</a:t>
          </a:r>
          <a:r>
            <a:rPr lang="tr-TR" sz="1800" b="1" kern="1200" dirty="0">
              <a:solidFill>
                <a:schemeClr val="accent1">
                  <a:lumMod val="75000"/>
                </a:schemeClr>
              </a:solidFill>
              <a:latin typeface="Myriad Pro" panose="020B0503030403020204" charset="0"/>
            </a:rPr>
            <a:t> </a:t>
          </a:r>
          <a:r>
            <a:rPr lang="tr-TR" sz="1800" b="1" kern="1200" dirty="0">
              <a:solidFill>
                <a:srgbClr val="D7AD66"/>
              </a:solidFill>
              <a:latin typeface="Myriad Pro" panose="020B0503030403020204" charset="0"/>
              <a:ea typeface="+mn-ea"/>
              <a:cs typeface="+mn-cs"/>
            </a:rPr>
            <a:t>Avrupa üretici sektörlerinin rekabet gücünün korunması </a:t>
          </a:r>
        </a:p>
      </dsp:txBody>
      <dsp:txXfrm>
        <a:off x="37696" y="1292642"/>
        <a:ext cx="7686848" cy="696808"/>
      </dsp:txXfrm>
    </dsp:sp>
    <dsp:sp modelId="{31C1DE6E-6FDA-4771-8D36-4622476E375F}">
      <dsp:nvSpPr>
        <dsp:cNvPr id="0" name=""/>
        <dsp:cNvSpPr/>
      </dsp:nvSpPr>
      <dsp:spPr>
        <a:xfrm>
          <a:off x="0" y="2047478"/>
          <a:ext cx="7762240" cy="2111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451" tIns="22860" rIns="128016" bIns="22860" numCol="1" spcCol="1270" anchor="ctr" anchorCtr="0">
          <a:noAutofit/>
        </a:bodyPr>
        <a:lstStyle/>
        <a:p>
          <a:pPr marL="114300" lvl="1" indent="-114300" algn="l" defTabSz="622300">
            <a:lnSpc>
              <a:spcPct val="90000"/>
            </a:lnSpc>
            <a:spcBef>
              <a:spcPct val="0"/>
            </a:spcBef>
            <a:spcAft>
              <a:spcPts val="600"/>
            </a:spcAft>
            <a:buChar char="•"/>
          </a:pPr>
          <a:r>
            <a:rPr lang="tr-TR" sz="1400" b="1" kern="1200" dirty="0">
              <a:solidFill>
                <a:srgbClr val="C00000"/>
              </a:solidFill>
              <a:latin typeface="Myriad Pro" panose="020B0503030403020204" charset="0"/>
            </a:rPr>
            <a:t>Karbon kaçağı kavramı</a:t>
          </a:r>
          <a:r>
            <a:rPr lang="tr-TR" sz="1400" b="1" kern="1200" dirty="0">
              <a:solidFill>
                <a:schemeClr val="accent1">
                  <a:lumMod val="75000"/>
                </a:schemeClr>
              </a:solidFill>
              <a:latin typeface="Myriad Pro" panose="020B0503030403020204" charset="0"/>
            </a:rPr>
            <a:t>: AB ETS kapsamındaki karbon fiyatlandırmasının sera gazı emisyonu yüksek, enerji-yoğun sektörlerde getirdiği maliyet artışları nedeniyle AB firmalarının üretimlerini iklim değişikliğiyle mücadele çabası AB seviyesinde olmayan ülkelere kaydırması riski </a:t>
          </a:r>
          <a:endParaRPr lang="tr-TR" sz="1400" kern="1200" dirty="0">
            <a:solidFill>
              <a:schemeClr val="accent1">
                <a:lumMod val="75000"/>
              </a:schemeClr>
            </a:solidFill>
            <a:latin typeface="Myriad Pro" panose="020B0503030403020204" charset="0"/>
          </a:endParaRPr>
        </a:p>
        <a:p>
          <a:pPr marL="114300" lvl="1" indent="-114300" algn="l" defTabSz="622300">
            <a:lnSpc>
              <a:spcPct val="90000"/>
            </a:lnSpc>
            <a:spcBef>
              <a:spcPct val="0"/>
            </a:spcBef>
            <a:spcAft>
              <a:spcPts val="600"/>
            </a:spcAft>
            <a:buChar char="•"/>
          </a:pPr>
          <a:r>
            <a:rPr lang="tr-TR" sz="1400" b="1" kern="1200" dirty="0">
              <a:solidFill>
                <a:schemeClr val="accent1">
                  <a:lumMod val="75000"/>
                </a:schemeClr>
              </a:solidFill>
              <a:latin typeface="Myriad Pro" panose="020B0503030403020204" charset="0"/>
            </a:rPr>
            <a:t>AB </a:t>
          </a:r>
          <a:r>
            <a:rPr lang="tr-TR" sz="1400" b="1" kern="1200" dirty="0" err="1">
              <a:solidFill>
                <a:schemeClr val="accent1">
                  <a:lumMod val="75000"/>
                </a:schemeClr>
              </a:solidFill>
              <a:latin typeface="Myriad Pro" panose="020B0503030403020204" charset="0"/>
            </a:rPr>
            <a:t>ETS’sinde</a:t>
          </a:r>
          <a:r>
            <a:rPr lang="tr-TR" sz="1400" b="1" kern="1200" dirty="0">
              <a:solidFill>
                <a:schemeClr val="accent1">
                  <a:lumMod val="75000"/>
                </a:schemeClr>
              </a:solidFill>
              <a:latin typeface="Myriad Pro" panose="020B0503030403020204" charset="0"/>
            </a:rPr>
            <a:t> bugüne kadar karbon kaçağı riski ile mücadele </a:t>
          </a:r>
          <a:r>
            <a:rPr lang="tr-TR" sz="1400" b="1" kern="1200" dirty="0">
              <a:solidFill>
                <a:srgbClr val="C00000"/>
              </a:solidFill>
              <a:latin typeface="Myriad Pro" panose="020B0503030403020204" charset="0"/>
            </a:rPr>
            <a:t>ücretsiz tahsisat dağıtımı </a:t>
          </a:r>
          <a:r>
            <a:rPr lang="tr-TR" sz="1400" b="1" kern="1200" dirty="0">
              <a:solidFill>
                <a:schemeClr val="accent1">
                  <a:lumMod val="75000"/>
                </a:schemeClr>
              </a:solidFill>
              <a:latin typeface="Myriad Pro" panose="020B0503030403020204" charset="0"/>
            </a:rPr>
            <a:t>yöntemi ile yapılmaktaydı. Ancak ücretsiz tahsisatlar, firmaların gerçekte karşılaşması gereken karbon maliyetlerini düşüren ve firmaları emisyonlarını azaltmaya teşvik etmeyen bir mekanizma</a:t>
          </a:r>
          <a:endParaRPr lang="tr-TR" sz="1400" kern="1200" dirty="0">
            <a:solidFill>
              <a:schemeClr val="accent1">
                <a:lumMod val="75000"/>
              </a:schemeClr>
            </a:solidFill>
            <a:latin typeface="Myriad Pro" panose="020B0503030403020204" charset="0"/>
          </a:endParaRPr>
        </a:p>
      </dsp:txBody>
      <dsp:txXfrm>
        <a:off x="0" y="2047478"/>
        <a:ext cx="7762240" cy="2111400"/>
      </dsp:txXfrm>
    </dsp:sp>
    <dsp:sp modelId="{DAF846B7-03B2-4A40-93F4-BE49F96AB7E6}">
      <dsp:nvSpPr>
        <dsp:cNvPr id="0" name=""/>
        <dsp:cNvSpPr/>
      </dsp:nvSpPr>
      <dsp:spPr>
        <a:xfrm>
          <a:off x="0" y="4054602"/>
          <a:ext cx="7762240" cy="494516"/>
        </a:xfrm>
        <a:prstGeom prst="roundRect">
          <a:avLst/>
        </a:prstGeom>
        <a:solidFill>
          <a:srgbClr val="1B2C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b="1" kern="1200" dirty="0" err="1">
              <a:solidFill>
                <a:srgbClr val="D7AD66"/>
              </a:solidFill>
              <a:latin typeface="Myriad Pro" panose="020B0503030403020204" charset="0"/>
            </a:rPr>
            <a:t>ETS’de</a:t>
          </a:r>
          <a:r>
            <a:rPr lang="tr-TR" sz="1800" b="1" kern="1200" dirty="0">
              <a:solidFill>
                <a:srgbClr val="D7AD66"/>
              </a:solidFill>
              <a:latin typeface="Myriad Pro" panose="020B0503030403020204" charset="0"/>
            </a:rPr>
            <a:t> ücretsiz tahsisatlar kaldırılırken SKDM devreye girecek</a:t>
          </a:r>
          <a:endParaRPr lang="tr-TR" sz="1800" kern="1200" dirty="0">
            <a:solidFill>
              <a:srgbClr val="D7AD66"/>
            </a:solidFill>
            <a:latin typeface="Myriad Pro" panose="020B0503030403020204" charset="0"/>
          </a:endParaRPr>
        </a:p>
      </dsp:txBody>
      <dsp:txXfrm>
        <a:off x="24140" y="4078742"/>
        <a:ext cx="7713960" cy="446236"/>
      </dsp:txXfrm>
    </dsp:sp>
    <dsp:sp modelId="{A5A79787-C0B0-41B0-AB09-714BAD815E2A}">
      <dsp:nvSpPr>
        <dsp:cNvPr id="0" name=""/>
        <dsp:cNvSpPr/>
      </dsp:nvSpPr>
      <dsp:spPr>
        <a:xfrm>
          <a:off x="0" y="4653395"/>
          <a:ext cx="7762240" cy="53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451" tIns="22860" rIns="128016" bIns="22860" numCol="1" spcCol="1270" anchor="ctr" anchorCtr="0">
          <a:noAutofit/>
        </a:bodyPr>
        <a:lstStyle/>
        <a:p>
          <a:pPr marL="114300" lvl="1" indent="-114300" algn="l" defTabSz="622300">
            <a:lnSpc>
              <a:spcPct val="90000"/>
            </a:lnSpc>
            <a:spcBef>
              <a:spcPct val="0"/>
            </a:spcBef>
            <a:spcAft>
              <a:spcPct val="20000"/>
            </a:spcAft>
            <a:buChar char="•"/>
          </a:pPr>
          <a:r>
            <a:rPr lang="tr-TR" sz="1400" b="1" kern="1200" dirty="0">
              <a:solidFill>
                <a:schemeClr val="accent1">
                  <a:lumMod val="75000"/>
                </a:schemeClr>
              </a:solidFill>
              <a:latin typeface="Myriad Pro" panose="020B0503030403020204" charset="0"/>
            </a:rPr>
            <a:t>AB üreticilerinin rekabet gücü, karbon ücretine tabi olmayan üçüncü ülke üreticileri karşısında korunacak</a:t>
          </a:r>
          <a:endParaRPr lang="tr-TR" sz="1400" kern="1200" dirty="0">
            <a:solidFill>
              <a:schemeClr val="accent1">
                <a:lumMod val="75000"/>
              </a:schemeClr>
            </a:solidFill>
            <a:latin typeface="Myriad Pro" panose="020B0503030403020204" charset="0"/>
          </a:endParaRPr>
        </a:p>
      </dsp:txBody>
      <dsp:txXfrm>
        <a:off x="0" y="4653395"/>
        <a:ext cx="7762240" cy="538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82ACD-51A3-4F56-82FE-B9F19E6BDA09}">
      <dsp:nvSpPr>
        <dsp:cNvPr id="0" name=""/>
        <dsp:cNvSpPr/>
      </dsp:nvSpPr>
      <dsp:spPr>
        <a:xfrm>
          <a:off x="0" y="62765"/>
          <a:ext cx="3793806" cy="336960"/>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1" kern="1200" dirty="0">
              <a:solidFill>
                <a:schemeClr val="tx2">
                  <a:lumMod val="50000"/>
                </a:schemeClr>
              </a:solidFill>
              <a:latin typeface="Myriad Pro" panose="020B0503030403020204" pitchFamily="34" charset="0"/>
              <a:ea typeface="+mn-ea"/>
              <a:cs typeface="+mn-cs"/>
            </a:rPr>
            <a:t>GİRDİLER</a:t>
          </a:r>
        </a:p>
      </dsp:txBody>
      <dsp:txXfrm>
        <a:off x="16449" y="79214"/>
        <a:ext cx="3760908" cy="304062"/>
      </dsp:txXfrm>
    </dsp:sp>
    <dsp:sp modelId="{0F74CA23-4F63-4BF4-848D-D4314E011AA6}">
      <dsp:nvSpPr>
        <dsp:cNvPr id="0" name=""/>
        <dsp:cNvSpPr/>
      </dsp:nvSpPr>
      <dsp:spPr>
        <a:xfrm>
          <a:off x="0" y="399309"/>
          <a:ext cx="3793806" cy="33696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b="1" kern="1200" dirty="0">
              <a:solidFill>
                <a:schemeClr val="tx2">
                  <a:lumMod val="50000"/>
                </a:schemeClr>
              </a:solidFill>
              <a:latin typeface="Myriad Pro" panose="020B0503030403020204" pitchFamily="34" charset="0"/>
              <a:ea typeface="+mn-ea"/>
              <a:cs typeface="+mn-cs"/>
            </a:rPr>
            <a:t>İŞLENMİŞ ÜRÜNLER/KULLANICI SEKTÖRLER</a:t>
          </a:r>
        </a:p>
      </dsp:txBody>
      <dsp:txXfrm>
        <a:off x="16449" y="415758"/>
        <a:ext cx="3760908" cy="304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CE244-714A-4EFB-9EE4-DA0639351F3E}">
      <dsp:nvSpPr>
        <dsp:cNvPr id="0" name=""/>
        <dsp:cNvSpPr/>
      </dsp:nvSpPr>
      <dsp:spPr>
        <a:xfrm>
          <a:off x="0" y="11437"/>
          <a:ext cx="11149446" cy="898560"/>
        </a:xfrm>
        <a:prstGeom prst="roundRect">
          <a:avLst/>
        </a:prstGeom>
        <a:solidFill>
          <a:srgbClr val="1B2C57"/>
        </a:solidFill>
        <a:ln w="12700" cap="flat" cmpd="sng" algn="ctr">
          <a:solidFill>
            <a:srgbClr val="1B2C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rgbClr val="D8AD65"/>
              </a:solidFill>
              <a:latin typeface="Myriad Pro" panose="020B0503030403020204" charset="0"/>
            </a:rPr>
            <a:t>İthalatta eşyanın üretim süreci kapsamında oluşan gömülü sera gazı emisyon miktarına göre karbon fiyatlandırması (ton C2Oe/€) </a:t>
          </a:r>
          <a:r>
            <a:rPr lang="tr-TR" sz="1600" b="1" kern="1200" dirty="0">
              <a:solidFill>
                <a:srgbClr val="D8AD65"/>
              </a:solidFill>
              <a:latin typeface="Myriad Pro" panose="020B0503030403020204" charset="0"/>
              <a:sym typeface="Wingdings" panose="05000000000000000000" pitchFamily="2" charset="2"/>
            </a:rPr>
            <a:t></a:t>
          </a:r>
          <a:r>
            <a:rPr lang="tr-TR" sz="1600" b="1" kern="1200" dirty="0">
              <a:solidFill>
                <a:srgbClr val="D8AD65"/>
              </a:solidFill>
              <a:latin typeface="Myriad Pro" panose="020B0503030403020204" charset="0"/>
            </a:rPr>
            <a:t> ölçülmüş ve doğrulanmış sera gazı emisyonu değerlerine dayalı mali yükümlülük</a:t>
          </a:r>
          <a:endParaRPr lang="tr-TR" sz="1600" kern="1200" dirty="0">
            <a:solidFill>
              <a:srgbClr val="D8AD65"/>
            </a:solidFill>
            <a:latin typeface="Myriad Pro" panose="020B0503030403020204" charset="0"/>
          </a:endParaRPr>
        </a:p>
      </dsp:txBody>
      <dsp:txXfrm>
        <a:off x="43864" y="55301"/>
        <a:ext cx="11061718" cy="810832"/>
      </dsp:txXfrm>
    </dsp:sp>
    <dsp:sp modelId="{5360EBBA-122D-4BDB-9B51-8FB196FE6D32}">
      <dsp:nvSpPr>
        <dsp:cNvPr id="0" name=""/>
        <dsp:cNvSpPr/>
      </dsp:nvSpPr>
      <dsp:spPr>
        <a:xfrm>
          <a:off x="0" y="1048237"/>
          <a:ext cx="11149446" cy="733153"/>
        </a:xfrm>
        <a:prstGeom prst="roundRect">
          <a:avLst/>
        </a:prstGeom>
        <a:solidFill>
          <a:srgbClr val="1B2C57"/>
        </a:solidFill>
        <a:ln w="12700" cap="flat" cmpd="sng" algn="ctr">
          <a:solidFill>
            <a:srgbClr val="1B2C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rgbClr val="D8AD65"/>
              </a:solidFill>
              <a:latin typeface="Myriad Pro" panose="020B0503030403020204" charset="0"/>
            </a:rPr>
            <a:t>«AB’de yerleşik yetkili ithalatçılar» üzerinden ithalat: mali ve idari yükümlülükler AB’deki ithalatçının üzerinde </a:t>
          </a:r>
          <a:endParaRPr lang="tr-TR" sz="1600" kern="1200" dirty="0">
            <a:solidFill>
              <a:srgbClr val="D8AD65"/>
            </a:solidFill>
            <a:latin typeface="Myriad Pro" panose="020B0503030403020204" charset="0"/>
          </a:endParaRPr>
        </a:p>
      </dsp:txBody>
      <dsp:txXfrm>
        <a:off x="35790" y="1084027"/>
        <a:ext cx="11077866" cy="661573"/>
      </dsp:txXfrm>
    </dsp:sp>
    <dsp:sp modelId="{5139FF26-A6B9-4B46-A070-7254074192BA}">
      <dsp:nvSpPr>
        <dsp:cNvPr id="0" name=""/>
        <dsp:cNvSpPr/>
      </dsp:nvSpPr>
      <dsp:spPr>
        <a:xfrm>
          <a:off x="0" y="1919630"/>
          <a:ext cx="11149446" cy="750423"/>
        </a:xfrm>
        <a:prstGeom prst="roundRect">
          <a:avLst/>
        </a:prstGeom>
        <a:solidFill>
          <a:srgbClr val="1B2C57"/>
        </a:solidFill>
        <a:ln w="12700" cap="flat" cmpd="sng" algn="ctr">
          <a:solidFill>
            <a:srgbClr val="1B2C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rgbClr val="D8AD65"/>
              </a:solidFill>
              <a:latin typeface="Myriad Pro" panose="020B0503030403020204" charset="0"/>
            </a:rPr>
            <a:t>Üçüncü ülkelerde ödenmiş eşdeğer karbon ücretleri, ithalatta mali yükümlülükleri düşürecek </a:t>
          </a:r>
          <a:endParaRPr lang="tr-TR" sz="1600" kern="1200" dirty="0">
            <a:solidFill>
              <a:srgbClr val="D8AD65"/>
            </a:solidFill>
            <a:latin typeface="Myriad Pro" panose="020B0503030403020204" charset="0"/>
          </a:endParaRPr>
        </a:p>
      </dsp:txBody>
      <dsp:txXfrm>
        <a:off x="36633" y="1956263"/>
        <a:ext cx="11076180" cy="677157"/>
      </dsp:txXfrm>
    </dsp:sp>
    <dsp:sp modelId="{2FE3936A-D2D2-4EC3-8605-601D4F795ABC}">
      <dsp:nvSpPr>
        <dsp:cNvPr id="0" name=""/>
        <dsp:cNvSpPr/>
      </dsp:nvSpPr>
      <dsp:spPr>
        <a:xfrm>
          <a:off x="0" y="2670053"/>
          <a:ext cx="11149446"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995" tIns="17780" rIns="99568" bIns="17780" numCol="1" spcCol="1270" anchor="ctr" anchorCtr="0">
          <a:noAutofit/>
        </a:bodyPr>
        <a:lstStyle/>
        <a:p>
          <a:pPr marL="114300" lvl="1" indent="-114300" algn="l" defTabSz="622300">
            <a:lnSpc>
              <a:spcPct val="90000"/>
            </a:lnSpc>
            <a:spcBef>
              <a:spcPct val="0"/>
            </a:spcBef>
            <a:spcAft>
              <a:spcPct val="20000"/>
            </a:spcAft>
            <a:buNone/>
          </a:pPr>
          <a:r>
            <a:rPr lang="tr-TR" sz="1400" b="1" kern="1200" dirty="0">
              <a:solidFill>
                <a:srgbClr val="C00000"/>
              </a:solidFill>
            </a:rPr>
            <a:t>   </a:t>
          </a:r>
          <a:r>
            <a:rPr lang="tr-TR" sz="1400" b="1" kern="1200" dirty="0">
              <a:solidFill>
                <a:srgbClr val="C00000"/>
              </a:solidFill>
              <a:latin typeface="Myriad Pro" panose="020B0503030403020204" charset="0"/>
            </a:rPr>
            <a:t>Karbon ücreti: </a:t>
          </a:r>
          <a:r>
            <a:rPr lang="tr-TR" sz="1400" b="1" kern="1200" dirty="0">
              <a:solidFill>
                <a:srgbClr val="4472C4">
                  <a:lumMod val="75000"/>
                </a:srgbClr>
              </a:solidFill>
              <a:latin typeface="Myriad Pro" panose="020B0503030403020204" charset="0"/>
              <a:ea typeface="+mn-ea"/>
              <a:cs typeface="+mn-cs"/>
            </a:rPr>
            <a:t>Ürünlerin üretimi aşamasında salınan sera gazları üzerinden hesaplanan ve üçüncü ülkelerde «vergi, harç veya emisyon ticaret sistemleri kapsamındaki emisyon tahsisatları» şeklinde ödenmiş parasal tutar. </a:t>
          </a:r>
        </a:p>
      </dsp:txBody>
      <dsp:txXfrm>
        <a:off x="0" y="2670053"/>
        <a:ext cx="11149446" cy="794880"/>
      </dsp:txXfrm>
    </dsp:sp>
    <dsp:sp modelId="{23C73441-89EF-4D5B-A1A1-D05FE7EF4700}">
      <dsp:nvSpPr>
        <dsp:cNvPr id="0" name=""/>
        <dsp:cNvSpPr/>
      </dsp:nvSpPr>
      <dsp:spPr>
        <a:xfrm>
          <a:off x="0" y="3464933"/>
          <a:ext cx="11149446" cy="664431"/>
        </a:xfrm>
        <a:prstGeom prst="roundRect">
          <a:avLst/>
        </a:prstGeom>
        <a:solidFill>
          <a:srgbClr val="1B2C57"/>
        </a:solidFill>
        <a:ln w="12700" cap="flat" cmpd="sng" algn="ctr">
          <a:solidFill>
            <a:srgbClr val="1B2C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rgbClr val="D8AD65"/>
              </a:solidFill>
              <a:latin typeface="Myriad Pro" panose="020B0503030403020204" charset="0"/>
            </a:rPr>
            <a:t>AB </a:t>
          </a:r>
          <a:r>
            <a:rPr lang="tr-TR" sz="1600" b="1" kern="1200" dirty="0" err="1">
              <a:solidFill>
                <a:srgbClr val="D8AD65"/>
              </a:solidFill>
              <a:latin typeface="Myriad Pro" panose="020B0503030403020204" charset="0"/>
            </a:rPr>
            <a:t>ETS’sini</a:t>
          </a:r>
          <a:r>
            <a:rPr lang="tr-TR" sz="1600" b="1" kern="1200" dirty="0">
              <a:solidFill>
                <a:srgbClr val="D8AD65"/>
              </a:solidFill>
              <a:latin typeface="Myriad Pro" panose="020B0503030403020204" charset="0"/>
            </a:rPr>
            <a:t> uygulayan veya AB </a:t>
          </a:r>
          <a:r>
            <a:rPr lang="tr-TR" sz="1600" b="1" kern="1200" dirty="0" err="1">
              <a:solidFill>
                <a:srgbClr val="D8AD65"/>
              </a:solidFill>
              <a:latin typeface="Myriad Pro" panose="020B0503030403020204" charset="0"/>
            </a:rPr>
            <a:t>ETS’si</a:t>
          </a:r>
          <a:r>
            <a:rPr lang="tr-TR" sz="1600" b="1" kern="1200" dirty="0">
              <a:solidFill>
                <a:srgbClr val="D8AD65"/>
              </a:solidFill>
              <a:latin typeface="Myriad Pro" panose="020B0503030403020204" charset="0"/>
            </a:rPr>
            <a:t> ile bağlantılı emisyon ticaret sistemi olan ülke/topraklar uygulamadan muaf </a:t>
          </a:r>
          <a:endParaRPr lang="tr-TR" sz="1600" kern="1200" dirty="0">
            <a:solidFill>
              <a:srgbClr val="D8AD65"/>
            </a:solidFill>
            <a:latin typeface="Myriad Pro" panose="020B0503030403020204" charset="0"/>
          </a:endParaRPr>
        </a:p>
      </dsp:txBody>
      <dsp:txXfrm>
        <a:off x="32435" y="3497368"/>
        <a:ext cx="11084576" cy="599561"/>
      </dsp:txXfrm>
    </dsp:sp>
    <dsp:sp modelId="{048F2469-112F-484F-AB43-669D7810236D}">
      <dsp:nvSpPr>
        <dsp:cNvPr id="0" name=""/>
        <dsp:cNvSpPr/>
      </dsp:nvSpPr>
      <dsp:spPr>
        <a:xfrm>
          <a:off x="0" y="4129364"/>
          <a:ext cx="11149446"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995" tIns="17780" rIns="99568" bIns="17780" numCol="1" spcCol="1270" anchor="ctr" anchorCtr="0">
          <a:noAutofit/>
        </a:bodyPr>
        <a:lstStyle/>
        <a:p>
          <a:pPr marL="114300" lvl="1" indent="-114300" algn="l" defTabSz="622300">
            <a:lnSpc>
              <a:spcPct val="90000"/>
            </a:lnSpc>
            <a:spcBef>
              <a:spcPct val="0"/>
            </a:spcBef>
            <a:spcAft>
              <a:spcPct val="20000"/>
            </a:spcAft>
            <a:buNone/>
          </a:pPr>
          <a:r>
            <a:rPr lang="tr-TR" sz="1400" b="1" kern="1200" dirty="0">
              <a:solidFill>
                <a:srgbClr val="1B2C57"/>
              </a:solidFill>
              <a:latin typeface="Calibri"/>
              <a:ea typeface="+mn-ea"/>
              <a:cs typeface="+mn-cs"/>
            </a:rPr>
            <a:t>   </a:t>
          </a:r>
          <a:r>
            <a:rPr lang="tr-TR" sz="1400" b="1" kern="1200" dirty="0">
              <a:solidFill>
                <a:srgbClr val="C00000"/>
              </a:solidFill>
              <a:latin typeface="Myriad Pro" panose="020B0503030403020204" charset="0"/>
              <a:ea typeface="+mn-ea"/>
              <a:cs typeface="+mn-cs"/>
            </a:rPr>
            <a:t>EK-III: </a:t>
          </a:r>
          <a:r>
            <a:rPr lang="tr-TR" sz="1400" b="1" kern="1200" dirty="0">
              <a:solidFill>
                <a:srgbClr val="4472C4">
                  <a:lumMod val="75000"/>
                </a:srgbClr>
              </a:solidFill>
              <a:latin typeface="Myriad Pro" panose="020B0503030403020204" charset="0"/>
              <a:ea typeface="+mn-ea"/>
              <a:cs typeface="+mn-cs"/>
            </a:rPr>
            <a:t>Norveç, İzlanda, Lihtenştayn, İsviçre; </a:t>
          </a:r>
          <a:r>
            <a:rPr lang="tr-TR" sz="1400" b="1" kern="1200" dirty="0" err="1">
              <a:solidFill>
                <a:srgbClr val="4472C4">
                  <a:lumMod val="75000"/>
                </a:srgbClr>
              </a:solidFill>
              <a:latin typeface="Myriad Pro" panose="020B0503030403020204" charset="0"/>
              <a:ea typeface="+mn-ea"/>
              <a:cs typeface="+mn-cs"/>
            </a:rPr>
            <a:t>Büsingen</a:t>
          </a:r>
          <a:r>
            <a:rPr lang="tr-TR" sz="1400" b="1" kern="1200" dirty="0">
              <a:solidFill>
                <a:srgbClr val="4472C4">
                  <a:lumMod val="75000"/>
                </a:srgbClr>
              </a:solidFill>
              <a:latin typeface="Myriad Pro" panose="020B0503030403020204" charset="0"/>
              <a:ea typeface="+mn-ea"/>
              <a:cs typeface="+mn-cs"/>
            </a:rPr>
            <a:t>, </a:t>
          </a:r>
          <a:r>
            <a:rPr lang="tr-TR" sz="1400" b="1" kern="1200" dirty="0" err="1">
              <a:solidFill>
                <a:srgbClr val="4472C4">
                  <a:lumMod val="75000"/>
                </a:srgbClr>
              </a:solidFill>
              <a:latin typeface="Myriad Pro" panose="020B0503030403020204" charset="0"/>
              <a:ea typeface="+mn-ea"/>
              <a:cs typeface="+mn-cs"/>
            </a:rPr>
            <a:t>Heligoland</a:t>
          </a:r>
          <a:r>
            <a:rPr lang="tr-TR" sz="1400" b="1" kern="1200" dirty="0">
              <a:solidFill>
                <a:srgbClr val="4472C4">
                  <a:lumMod val="75000"/>
                </a:srgbClr>
              </a:solidFill>
              <a:latin typeface="Myriad Pro" panose="020B0503030403020204" charset="0"/>
              <a:ea typeface="+mn-ea"/>
              <a:cs typeface="+mn-cs"/>
            </a:rPr>
            <a:t>, </a:t>
          </a:r>
          <a:r>
            <a:rPr lang="tr-TR" sz="1400" b="1" kern="1200" dirty="0" err="1">
              <a:solidFill>
                <a:srgbClr val="4472C4">
                  <a:lumMod val="75000"/>
                </a:srgbClr>
              </a:solidFill>
              <a:latin typeface="Myriad Pro" panose="020B0503030403020204" charset="0"/>
              <a:ea typeface="+mn-ea"/>
              <a:cs typeface="+mn-cs"/>
            </a:rPr>
            <a:t>Livigno</a:t>
          </a:r>
          <a:r>
            <a:rPr lang="tr-TR" sz="1400" b="1" kern="1200" dirty="0">
              <a:solidFill>
                <a:srgbClr val="4472C4">
                  <a:lumMod val="75000"/>
                </a:srgbClr>
              </a:solidFill>
              <a:latin typeface="Myriad Pro" panose="020B0503030403020204" charset="0"/>
              <a:ea typeface="+mn-ea"/>
              <a:cs typeface="+mn-cs"/>
            </a:rPr>
            <a:t>, </a:t>
          </a:r>
          <a:r>
            <a:rPr lang="tr-TR" sz="1400" b="1" kern="1200" dirty="0" err="1">
              <a:solidFill>
                <a:srgbClr val="4472C4">
                  <a:lumMod val="75000"/>
                </a:srgbClr>
              </a:solidFill>
              <a:latin typeface="Myriad Pro" panose="020B0503030403020204" charset="0"/>
              <a:ea typeface="+mn-ea"/>
              <a:cs typeface="+mn-cs"/>
            </a:rPr>
            <a:t>Ceuta</a:t>
          </a:r>
          <a:r>
            <a:rPr lang="tr-TR" sz="1400" b="1" kern="1200" dirty="0">
              <a:solidFill>
                <a:srgbClr val="4472C4">
                  <a:lumMod val="75000"/>
                </a:srgbClr>
              </a:solidFill>
              <a:latin typeface="Myriad Pro" panose="020B0503030403020204" charset="0"/>
              <a:ea typeface="+mn-ea"/>
              <a:cs typeface="+mn-cs"/>
            </a:rPr>
            <a:t>, </a:t>
          </a:r>
          <a:r>
            <a:rPr lang="tr-TR" sz="1400" b="1" kern="1200" dirty="0" err="1">
              <a:solidFill>
                <a:srgbClr val="4472C4">
                  <a:lumMod val="75000"/>
                </a:srgbClr>
              </a:solidFill>
              <a:latin typeface="Myriad Pro" panose="020B0503030403020204" charset="0"/>
              <a:ea typeface="+mn-ea"/>
              <a:cs typeface="+mn-cs"/>
            </a:rPr>
            <a:t>Melilla</a:t>
          </a:r>
          <a:endParaRPr lang="tr-TR" sz="1400" b="1" kern="1200" dirty="0">
            <a:solidFill>
              <a:srgbClr val="4472C4">
                <a:lumMod val="75000"/>
              </a:srgbClr>
            </a:solidFill>
            <a:latin typeface="Myriad Pro" panose="020B0503030403020204" charset="0"/>
            <a:ea typeface="+mn-ea"/>
            <a:cs typeface="+mn-cs"/>
          </a:endParaRPr>
        </a:p>
      </dsp:txBody>
      <dsp:txXfrm>
        <a:off x="0" y="4129364"/>
        <a:ext cx="11149446" cy="794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69291-E737-4F08-84D0-337E8AB214CB}">
      <dsp:nvSpPr>
        <dsp:cNvPr id="0" name=""/>
        <dsp:cNvSpPr/>
      </dsp:nvSpPr>
      <dsp:spPr>
        <a:xfrm>
          <a:off x="8358631" y="3178215"/>
          <a:ext cx="265178" cy="949474"/>
        </a:xfrm>
        <a:custGeom>
          <a:avLst/>
          <a:gdLst/>
          <a:ahLst/>
          <a:cxnLst/>
          <a:rect l="0" t="0" r="0" b="0"/>
          <a:pathLst>
            <a:path>
              <a:moveTo>
                <a:pt x="0" y="0"/>
              </a:moveTo>
              <a:lnTo>
                <a:pt x="0" y="949474"/>
              </a:lnTo>
              <a:lnTo>
                <a:pt x="265178" y="949474"/>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4A546BD-94AD-42AA-9656-4F5DD1ECDE98}">
      <dsp:nvSpPr>
        <dsp:cNvPr id="0" name=""/>
        <dsp:cNvSpPr/>
      </dsp:nvSpPr>
      <dsp:spPr>
        <a:xfrm>
          <a:off x="5115465" y="1174844"/>
          <a:ext cx="4075107" cy="484125"/>
        </a:xfrm>
        <a:custGeom>
          <a:avLst/>
          <a:gdLst/>
          <a:ahLst/>
          <a:cxnLst/>
          <a:rect l="0" t="0" r="0" b="0"/>
          <a:pathLst>
            <a:path>
              <a:moveTo>
                <a:pt x="0" y="0"/>
              </a:moveTo>
              <a:lnTo>
                <a:pt x="0" y="242062"/>
              </a:lnTo>
              <a:lnTo>
                <a:pt x="4075107" y="242062"/>
              </a:lnTo>
              <a:lnTo>
                <a:pt x="4075107" y="484125"/>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F6C20A-BDC4-49F1-B848-B7A53AB7267F}">
      <dsp:nvSpPr>
        <dsp:cNvPr id="0" name=""/>
        <dsp:cNvSpPr/>
      </dsp:nvSpPr>
      <dsp:spPr>
        <a:xfrm>
          <a:off x="5664602" y="3155956"/>
          <a:ext cx="419408" cy="974355"/>
        </a:xfrm>
        <a:custGeom>
          <a:avLst/>
          <a:gdLst/>
          <a:ahLst/>
          <a:cxnLst/>
          <a:rect l="0" t="0" r="0" b="0"/>
          <a:pathLst>
            <a:path>
              <a:moveTo>
                <a:pt x="0" y="0"/>
              </a:moveTo>
              <a:lnTo>
                <a:pt x="0" y="974355"/>
              </a:lnTo>
              <a:lnTo>
                <a:pt x="419408" y="974355"/>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741634-ACC8-487A-96DB-84EFB2B251B3}">
      <dsp:nvSpPr>
        <dsp:cNvPr id="0" name=""/>
        <dsp:cNvSpPr/>
      </dsp:nvSpPr>
      <dsp:spPr>
        <a:xfrm>
          <a:off x="5115465" y="1174844"/>
          <a:ext cx="1412679" cy="472334"/>
        </a:xfrm>
        <a:custGeom>
          <a:avLst/>
          <a:gdLst/>
          <a:ahLst/>
          <a:cxnLst/>
          <a:rect l="0" t="0" r="0" b="0"/>
          <a:pathLst>
            <a:path>
              <a:moveTo>
                <a:pt x="0" y="0"/>
              </a:moveTo>
              <a:lnTo>
                <a:pt x="0" y="230271"/>
              </a:lnTo>
              <a:lnTo>
                <a:pt x="1412679" y="230271"/>
              </a:lnTo>
              <a:lnTo>
                <a:pt x="1412679" y="472334"/>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2AB7AEA-0AF1-4DA7-86F8-E1979061232C}">
      <dsp:nvSpPr>
        <dsp:cNvPr id="0" name=""/>
        <dsp:cNvSpPr/>
      </dsp:nvSpPr>
      <dsp:spPr>
        <a:xfrm>
          <a:off x="2945040" y="3112304"/>
          <a:ext cx="276218" cy="546739"/>
        </a:xfrm>
        <a:custGeom>
          <a:avLst/>
          <a:gdLst/>
          <a:ahLst/>
          <a:cxnLst/>
          <a:rect l="0" t="0" r="0" b="0"/>
          <a:pathLst>
            <a:path>
              <a:moveTo>
                <a:pt x="0" y="0"/>
              </a:moveTo>
              <a:lnTo>
                <a:pt x="0" y="546739"/>
              </a:lnTo>
              <a:lnTo>
                <a:pt x="276218" y="546739"/>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F5A18CF-996E-470C-819D-51A341EE607F}">
      <dsp:nvSpPr>
        <dsp:cNvPr id="0" name=""/>
        <dsp:cNvSpPr/>
      </dsp:nvSpPr>
      <dsp:spPr>
        <a:xfrm>
          <a:off x="3868817" y="1174844"/>
          <a:ext cx="1246647" cy="484125"/>
        </a:xfrm>
        <a:custGeom>
          <a:avLst/>
          <a:gdLst/>
          <a:ahLst/>
          <a:cxnLst/>
          <a:rect l="0" t="0" r="0" b="0"/>
          <a:pathLst>
            <a:path>
              <a:moveTo>
                <a:pt x="1246647" y="0"/>
              </a:moveTo>
              <a:lnTo>
                <a:pt x="1246647" y="242062"/>
              </a:lnTo>
              <a:lnTo>
                <a:pt x="0" y="242062"/>
              </a:lnTo>
              <a:lnTo>
                <a:pt x="0" y="484125"/>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9203F16-11C6-4A77-9BAA-9CD92383CF99}">
      <dsp:nvSpPr>
        <dsp:cNvPr id="0" name=""/>
        <dsp:cNvSpPr/>
      </dsp:nvSpPr>
      <dsp:spPr>
        <a:xfrm>
          <a:off x="223386" y="3296676"/>
          <a:ext cx="182299" cy="821187"/>
        </a:xfrm>
        <a:custGeom>
          <a:avLst/>
          <a:gdLst/>
          <a:ahLst/>
          <a:cxnLst/>
          <a:rect l="0" t="0" r="0" b="0"/>
          <a:pathLst>
            <a:path>
              <a:moveTo>
                <a:pt x="0" y="0"/>
              </a:moveTo>
              <a:lnTo>
                <a:pt x="0" y="821187"/>
              </a:lnTo>
              <a:lnTo>
                <a:pt x="182299" y="821187"/>
              </a:lnTo>
            </a:path>
          </a:pathLst>
        </a:custGeom>
        <a:noFill/>
        <a:ln w="6350" cap="flat" cmpd="sng" algn="ctr">
          <a:solidFill>
            <a:schemeClr val="accent1">
              <a:tint val="7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C9D42D-5FF8-42AC-886D-0912B0CB387E}">
      <dsp:nvSpPr>
        <dsp:cNvPr id="0" name=""/>
        <dsp:cNvSpPr/>
      </dsp:nvSpPr>
      <dsp:spPr>
        <a:xfrm>
          <a:off x="1115201" y="1174844"/>
          <a:ext cx="4000263" cy="484125"/>
        </a:xfrm>
        <a:custGeom>
          <a:avLst/>
          <a:gdLst/>
          <a:ahLst/>
          <a:cxnLst/>
          <a:rect l="0" t="0" r="0" b="0"/>
          <a:pathLst>
            <a:path>
              <a:moveTo>
                <a:pt x="4000263" y="0"/>
              </a:moveTo>
              <a:lnTo>
                <a:pt x="4000263" y="242062"/>
              </a:lnTo>
              <a:lnTo>
                <a:pt x="0" y="242062"/>
              </a:lnTo>
              <a:lnTo>
                <a:pt x="0" y="484125"/>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998DFED-B61D-41AB-A9C7-FDCDF63A53FA}">
      <dsp:nvSpPr>
        <dsp:cNvPr id="0" name=""/>
        <dsp:cNvSpPr/>
      </dsp:nvSpPr>
      <dsp:spPr>
        <a:xfrm>
          <a:off x="2780306" y="22163"/>
          <a:ext cx="4670316" cy="1152680"/>
        </a:xfrm>
        <a:prstGeom prst="rect">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tr-TR" sz="1600" b="1" kern="1200" dirty="0"/>
            <a:t>Çeyrek dönemler itibariyle aşağıdaki unsurları içeren SKDM Raporunun sunulması gerekmekte</a:t>
          </a:r>
        </a:p>
      </dsp:txBody>
      <dsp:txXfrm>
        <a:off x="2780306" y="22163"/>
        <a:ext cx="4670316" cy="1152680"/>
      </dsp:txXfrm>
    </dsp:sp>
    <dsp:sp modelId="{8C97CE63-A6BF-478B-8180-444E224CDF46}">
      <dsp:nvSpPr>
        <dsp:cNvPr id="0" name=""/>
        <dsp:cNvSpPr/>
      </dsp:nvSpPr>
      <dsp:spPr>
        <a:xfrm>
          <a:off x="432" y="1658970"/>
          <a:ext cx="2229538" cy="163770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t>İthal edilen her bir ürün türü için toplam ürün miktarı</a:t>
          </a:r>
        </a:p>
      </dsp:txBody>
      <dsp:txXfrm>
        <a:off x="432" y="1658970"/>
        <a:ext cx="2229538" cy="1637705"/>
      </dsp:txXfrm>
    </dsp:sp>
    <dsp:sp modelId="{1EB1E672-822F-4F15-91CA-E3162378F4B6}">
      <dsp:nvSpPr>
        <dsp:cNvPr id="0" name=""/>
        <dsp:cNvSpPr/>
      </dsp:nvSpPr>
      <dsp:spPr>
        <a:xfrm>
          <a:off x="405686" y="3464863"/>
          <a:ext cx="1516305" cy="1305998"/>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t>Menşe ülkesinde ürünü üreten tesis bazında ayrıştırılmış şekilde </a:t>
          </a:r>
        </a:p>
      </dsp:txBody>
      <dsp:txXfrm>
        <a:off x="405686" y="3464863"/>
        <a:ext cx="1516305" cy="1305998"/>
      </dsp:txXfrm>
    </dsp:sp>
    <dsp:sp modelId="{96FD4E13-185F-46FB-BAB3-A65ADB181162}">
      <dsp:nvSpPr>
        <dsp:cNvPr id="0" name=""/>
        <dsp:cNvSpPr/>
      </dsp:nvSpPr>
      <dsp:spPr>
        <a:xfrm>
          <a:off x="2714096" y="1658970"/>
          <a:ext cx="2309442" cy="1453334"/>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t>Ek-</a:t>
          </a:r>
          <a:r>
            <a:rPr lang="tr-TR" sz="1400" b="1" kern="1200" dirty="0" err="1"/>
            <a:t>IV’de</a:t>
          </a:r>
          <a:r>
            <a:rPr lang="tr-TR" sz="1400" b="1" kern="1200" dirty="0"/>
            <a:t> düzenlenen ve uygulama mevzuatında detaylandırılan yöntem çerçevesinde hesaplanmış toplam </a:t>
          </a:r>
          <a:r>
            <a:rPr lang="tr-TR" sz="1400" b="1" kern="1200" dirty="0">
              <a:solidFill>
                <a:srgbClr val="FF0000"/>
              </a:solidFill>
            </a:rPr>
            <a:t>doğrudan gömülü emisyon değeri</a:t>
          </a:r>
        </a:p>
      </dsp:txBody>
      <dsp:txXfrm>
        <a:off x="2714096" y="1658970"/>
        <a:ext cx="2309442" cy="1453334"/>
      </dsp:txXfrm>
    </dsp:sp>
    <dsp:sp modelId="{1AE2DA5F-DA80-4E4D-9A7D-E56A980B9866}">
      <dsp:nvSpPr>
        <dsp:cNvPr id="0" name=""/>
        <dsp:cNvSpPr/>
      </dsp:nvSpPr>
      <dsp:spPr>
        <a:xfrm>
          <a:off x="3221258" y="3218328"/>
          <a:ext cx="1466970" cy="881431"/>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t>Basit ürün / Karmaşık ürün  ayrımı </a:t>
          </a:r>
        </a:p>
      </dsp:txBody>
      <dsp:txXfrm>
        <a:off x="3221258" y="3218328"/>
        <a:ext cx="1466970" cy="881431"/>
      </dsp:txXfrm>
    </dsp:sp>
    <dsp:sp modelId="{5793863C-0A59-4381-A96A-0BF442B23E94}">
      <dsp:nvSpPr>
        <dsp:cNvPr id="0" name=""/>
        <dsp:cNvSpPr/>
      </dsp:nvSpPr>
      <dsp:spPr>
        <a:xfrm>
          <a:off x="5448716" y="1647178"/>
          <a:ext cx="2158855" cy="150877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t>Ürüne gömülü toplam </a:t>
          </a:r>
          <a:r>
            <a:rPr lang="tr-TR" sz="1400" b="1" kern="1200" dirty="0">
              <a:solidFill>
                <a:srgbClr val="FF0000"/>
              </a:solidFill>
            </a:rPr>
            <a:t>dolaylı emisyon miktarı</a:t>
          </a:r>
        </a:p>
        <a:p>
          <a:pPr marL="0" lvl="0" indent="0" algn="ctr" defTabSz="622300">
            <a:lnSpc>
              <a:spcPct val="90000"/>
            </a:lnSpc>
            <a:spcBef>
              <a:spcPct val="0"/>
            </a:spcBef>
            <a:spcAft>
              <a:spcPct val="35000"/>
            </a:spcAft>
            <a:buNone/>
          </a:pPr>
          <a:r>
            <a:rPr lang="tr-TR" sz="1400" b="1" kern="1200" dirty="0"/>
            <a:t>(üretim aşamasındaki elektrik tüketimi)</a:t>
          </a:r>
        </a:p>
      </dsp:txBody>
      <dsp:txXfrm>
        <a:off x="5448716" y="1647178"/>
        <a:ext cx="2158855" cy="1508778"/>
      </dsp:txXfrm>
    </dsp:sp>
    <dsp:sp modelId="{36906CFF-7ECC-4E1C-B6A0-FBC52819AC87}">
      <dsp:nvSpPr>
        <dsp:cNvPr id="0" name=""/>
        <dsp:cNvSpPr/>
      </dsp:nvSpPr>
      <dsp:spPr>
        <a:xfrm>
          <a:off x="6084010" y="3354759"/>
          <a:ext cx="1790712" cy="1551104"/>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t>Uygulama yönetmeliği ile belirlenen usul:</a:t>
          </a:r>
        </a:p>
        <a:p>
          <a:pPr marL="0" lvl="0" indent="0" algn="ctr" defTabSz="622300">
            <a:lnSpc>
              <a:spcPct val="90000"/>
            </a:lnSpc>
            <a:spcBef>
              <a:spcPct val="0"/>
            </a:spcBef>
            <a:spcAft>
              <a:spcPct val="35000"/>
            </a:spcAft>
            <a:buNone/>
          </a:pPr>
          <a:r>
            <a:rPr lang="tr-TR" sz="1400" b="1" kern="1200" dirty="0"/>
            <a:t>- Ana yöntem: varsayılan değer </a:t>
          </a:r>
        </a:p>
        <a:p>
          <a:pPr marL="0" lvl="0" indent="0" algn="ctr" defTabSz="622300">
            <a:lnSpc>
              <a:spcPct val="90000"/>
            </a:lnSpc>
            <a:spcBef>
              <a:spcPct val="0"/>
            </a:spcBef>
            <a:spcAft>
              <a:spcPct val="35000"/>
            </a:spcAft>
            <a:buNone/>
          </a:pPr>
          <a:r>
            <a:rPr lang="tr-TR" sz="1400" b="1" kern="1200" dirty="0"/>
            <a:t>-İstisna: gerçekleşen değer</a:t>
          </a:r>
        </a:p>
      </dsp:txBody>
      <dsp:txXfrm>
        <a:off x="6084010" y="3354759"/>
        <a:ext cx="1790712" cy="1551104"/>
      </dsp:txXfrm>
    </dsp:sp>
    <dsp:sp modelId="{102E5A08-71AB-45DC-ACA7-02AF9AA6FFE2}">
      <dsp:nvSpPr>
        <dsp:cNvPr id="0" name=""/>
        <dsp:cNvSpPr/>
      </dsp:nvSpPr>
      <dsp:spPr>
        <a:xfrm>
          <a:off x="8150646" y="1658970"/>
          <a:ext cx="2079851" cy="1519244"/>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t>Menşe ülkede ithal üründeki gömülü emisyonlar için                   tahsil edilen karbon ücreti </a:t>
          </a:r>
        </a:p>
      </dsp:txBody>
      <dsp:txXfrm>
        <a:off x="8150646" y="1658970"/>
        <a:ext cx="2079851" cy="1519244"/>
      </dsp:txXfrm>
    </dsp:sp>
    <dsp:sp modelId="{9251F5A5-19F5-4703-8775-34B350D37EF0}">
      <dsp:nvSpPr>
        <dsp:cNvPr id="0" name=""/>
        <dsp:cNvSpPr/>
      </dsp:nvSpPr>
      <dsp:spPr>
        <a:xfrm>
          <a:off x="8623810" y="3440011"/>
          <a:ext cx="2245445" cy="1375355"/>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tr-TR" sz="1400" b="1" kern="1200" dirty="0"/>
            <a:t>Bu ücretin ihracat iadesi veya ihracata yönelik diğer bir tazminata konu olmaması gerekmekte</a:t>
          </a:r>
        </a:p>
      </dsp:txBody>
      <dsp:txXfrm>
        <a:off x="8623810" y="3440011"/>
        <a:ext cx="2245445" cy="13753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A4069-C52C-4C72-9D11-9FC1A55771BA}">
      <dsp:nvSpPr>
        <dsp:cNvPr id="0" name=""/>
        <dsp:cNvSpPr/>
      </dsp:nvSpPr>
      <dsp:spPr>
        <a:xfrm rot="5400000">
          <a:off x="-250496" y="257193"/>
          <a:ext cx="1669974" cy="116898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b="1" kern="1200" dirty="0"/>
            <a:t>Temel Hesaplama İlkeleri: </a:t>
          </a:r>
        </a:p>
      </dsp:txBody>
      <dsp:txXfrm rot="-5400000">
        <a:off x="0" y="591188"/>
        <a:ext cx="1168982" cy="500992"/>
      </dsp:txXfrm>
    </dsp:sp>
    <dsp:sp modelId="{5618D151-BFED-4C37-BD2E-F09C8FD6257D}">
      <dsp:nvSpPr>
        <dsp:cNvPr id="0" name=""/>
        <dsp:cNvSpPr/>
      </dsp:nvSpPr>
      <dsp:spPr>
        <a:xfrm rot="5400000">
          <a:off x="5190387" y="-4014707"/>
          <a:ext cx="1085483" cy="912829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b="1" kern="1200" dirty="0">
              <a:solidFill>
                <a:srgbClr val="002060"/>
              </a:solidFill>
            </a:rPr>
            <a:t>SKDM Tüzüğü Madde 7 ve Ek-IV</a:t>
          </a:r>
        </a:p>
      </dsp:txBody>
      <dsp:txXfrm rot="-5400000">
        <a:off x="1168983" y="59686"/>
        <a:ext cx="9075304" cy="979505"/>
      </dsp:txXfrm>
    </dsp:sp>
    <dsp:sp modelId="{A5294916-FE1D-44AC-BCC6-7D57710B42F7}">
      <dsp:nvSpPr>
        <dsp:cNvPr id="0" name=""/>
        <dsp:cNvSpPr/>
      </dsp:nvSpPr>
      <dsp:spPr>
        <a:xfrm rot="5400000">
          <a:off x="-327022" y="2002220"/>
          <a:ext cx="1823028" cy="116898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tr-TR" sz="1200" b="1" kern="1200" dirty="0"/>
            <a:t>Taslak</a:t>
          </a:r>
          <a:r>
            <a:rPr lang="tr-TR" sz="1200" kern="1200" dirty="0"/>
            <a:t> </a:t>
          </a:r>
          <a:r>
            <a:rPr lang="tr-TR" sz="1200" b="1" kern="1200" dirty="0"/>
            <a:t>Uygulama Yönetmeliği</a:t>
          </a:r>
          <a:r>
            <a:rPr lang="tr-TR" sz="1200" kern="1200" dirty="0"/>
            <a:t>: </a:t>
          </a:r>
        </a:p>
      </dsp:txBody>
      <dsp:txXfrm rot="-5400000">
        <a:off x="1" y="2259688"/>
        <a:ext cx="1168982" cy="654046"/>
      </dsp:txXfrm>
    </dsp:sp>
    <dsp:sp modelId="{CB529A28-C7E3-4D8A-A15B-85110D06F43F}">
      <dsp:nvSpPr>
        <dsp:cNvPr id="0" name=""/>
        <dsp:cNvSpPr/>
      </dsp:nvSpPr>
      <dsp:spPr>
        <a:xfrm rot="5400000">
          <a:off x="4850370" y="-2094711"/>
          <a:ext cx="1765517" cy="912829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b="1" kern="1200" dirty="0">
              <a:solidFill>
                <a:srgbClr val="002060"/>
              </a:solidFill>
            </a:rPr>
            <a:t>EK-</a:t>
          </a:r>
          <a:r>
            <a:rPr lang="tr-TR" sz="1800" b="1" kern="1200" dirty="0" err="1">
              <a:solidFill>
                <a:srgbClr val="002060"/>
              </a:solidFill>
            </a:rPr>
            <a:t>IV’de</a:t>
          </a:r>
          <a:r>
            <a:rPr lang="tr-TR" sz="1800" b="1" kern="1200" dirty="0">
              <a:solidFill>
                <a:srgbClr val="002060"/>
              </a:solidFill>
            </a:rPr>
            <a:t> ortaya konulan hesaplama ilkelerinin uygulanmasına yönelik teknik detaylar*:</a:t>
          </a:r>
        </a:p>
        <a:p>
          <a:pPr marL="342900" lvl="2" indent="-171450" algn="l" defTabSz="711200">
            <a:lnSpc>
              <a:spcPct val="90000"/>
            </a:lnSpc>
            <a:spcBef>
              <a:spcPct val="0"/>
            </a:spcBef>
            <a:spcAft>
              <a:spcPct val="15000"/>
            </a:spcAft>
            <a:buChar char="•"/>
          </a:pPr>
          <a:r>
            <a:rPr lang="tr-TR" sz="1600" b="1" kern="1200" dirty="0">
              <a:solidFill>
                <a:srgbClr val="002060"/>
              </a:solidFill>
            </a:rPr>
            <a:t>Üretim süreçlerinin sistem sınırlarının belirlenmesi,</a:t>
          </a:r>
        </a:p>
        <a:p>
          <a:pPr marL="342900" lvl="2" indent="-171450" algn="l" defTabSz="711200">
            <a:lnSpc>
              <a:spcPct val="90000"/>
            </a:lnSpc>
            <a:spcBef>
              <a:spcPct val="0"/>
            </a:spcBef>
            <a:spcAft>
              <a:spcPct val="15000"/>
            </a:spcAft>
            <a:buChar char="•"/>
          </a:pPr>
          <a:r>
            <a:rPr lang="tr-TR" sz="1600" b="1" kern="1200" dirty="0">
              <a:solidFill>
                <a:srgbClr val="002060"/>
              </a:solidFill>
            </a:rPr>
            <a:t>Emisyon faktörleri,</a:t>
          </a:r>
        </a:p>
        <a:p>
          <a:pPr marL="342900" lvl="2" indent="-171450" algn="l" defTabSz="711200">
            <a:lnSpc>
              <a:spcPct val="90000"/>
            </a:lnSpc>
            <a:spcBef>
              <a:spcPct val="0"/>
            </a:spcBef>
            <a:spcAft>
              <a:spcPct val="15000"/>
            </a:spcAft>
            <a:buChar char="•"/>
          </a:pPr>
          <a:r>
            <a:rPr lang="tr-TR" sz="1600" b="1" kern="1200" dirty="0">
              <a:solidFill>
                <a:srgbClr val="002060"/>
              </a:solidFill>
            </a:rPr>
            <a:t>Tesise özel gerçekleşen emisyon değerleri ile bunların münferit ürünlere nasıl yansıtılacağı, vb</a:t>
          </a:r>
          <a:r>
            <a:rPr lang="tr-TR" sz="1800" b="1" kern="1200" dirty="0">
              <a:solidFill>
                <a:srgbClr val="002060"/>
              </a:solidFill>
            </a:rPr>
            <a:t>.</a:t>
          </a:r>
        </a:p>
        <a:p>
          <a:pPr marL="342900" lvl="2" indent="-171450" algn="l" defTabSz="800100">
            <a:lnSpc>
              <a:spcPct val="90000"/>
            </a:lnSpc>
            <a:spcBef>
              <a:spcPct val="0"/>
            </a:spcBef>
            <a:spcAft>
              <a:spcPct val="15000"/>
            </a:spcAft>
            <a:buChar char="•"/>
          </a:pPr>
          <a:endParaRPr lang="tr-TR" sz="1800" b="1" kern="1200" dirty="0">
            <a:solidFill>
              <a:srgbClr val="002060"/>
            </a:solidFill>
          </a:endParaRPr>
        </a:p>
        <a:p>
          <a:pPr marL="114300" lvl="1" indent="-114300" algn="l" defTabSz="533400">
            <a:lnSpc>
              <a:spcPct val="90000"/>
            </a:lnSpc>
            <a:spcBef>
              <a:spcPct val="0"/>
            </a:spcBef>
            <a:spcAft>
              <a:spcPct val="15000"/>
            </a:spcAft>
            <a:buNone/>
          </a:pPr>
          <a:r>
            <a:rPr lang="tr-TR" sz="1200" b="1" kern="1200" dirty="0">
              <a:solidFill>
                <a:srgbClr val="002060"/>
              </a:solidFill>
            </a:rPr>
            <a:t>*Geçiş dönemi raporlama yükümlülüklerine ilişkin olup, toplanacak veri ve uygulamanın izlenmesi neticesinde kurallar gözden geçirilecektir.</a:t>
          </a:r>
        </a:p>
      </dsp:txBody>
      <dsp:txXfrm rot="-5400000">
        <a:off x="1168983" y="1672861"/>
        <a:ext cx="9042108" cy="15931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F2F61-AE41-43F5-836C-D50F5B60BE15}">
      <dsp:nvSpPr>
        <dsp:cNvPr id="0" name=""/>
        <dsp:cNvSpPr/>
      </dsp:nvSpPr>
      <dsp:spPr>
        <a:xfrm rot="5400000">
          <a:off x="5681882" y="-3137821"/>
          <a:ext cx="1449295" cy="794884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tr-TR" sz="1400" b="1" kern="1200" dirty="0"/>
            <a:t>Gömülü emisyonların izlenmesi ve raporlamaya esas teşkil edecek verinin toplanması: </a:t>
          </a:r>
          <a:r>
            <a:rPr lang="tr-TR" sz="1400" kern="1200" dirty="0"/>
            <a:t>Avrupa Komisyonu tarafından yayımlanan rehber doküman ve şablonlardan yararlanılabilecektir.</a:t>
          </a:r>
        </a:p>
        <a:p>
          <a:pPr marL="114300" lvl="1" indent="-114300" algn="l" defTabSz="622300" rtl="0">
            <a:lnSpc>
              <a:spcPct val="90000"/>
            </a:lnSpc>
            <a:spcBef>
              <a:spcPct val="0"/>
            </a:spcBef>
            <a:spcAft>
              <a:spcPct val="15000"/>
            </a:spcAft>
            <a:buChar char="•"/>
          </a:pPr>
          <a:r>
            <a:rPr lang="tr-TR" sz="1400" b="1" kern="1200" dirty="0"/>
            <a:t>Hesaplanan emisyon verilerinin raporlamadan sorumlu olan AB’deki ithalatçı ile paylaşılması:  </a:t>
          </a:r>
          <a:r>
            <a:rPr lang="tr-TR" sz="1400" kern="1200" dirty="0"/>
            <a:t>Avrupa Komisyonu tarafından yayımlanan şablonlardan yararlanılabilecektir</a:t>
          </a:r>
        </a:p>
      </dsp:txBody>
      <dsp:txXfrm rot="-5400000">
        <a:off x="2432110" y="182700"/>
        <a:ext cx="7878091" cy="1307797"/>
      </dsp:txXfrm>
    </dsp:sp>
    <dsp:sp modelId="{74A87692-7A6D-4E23-AD52-AD21071C5DCB}">
      <dsp:nvSpPr>
        <dsp:cNvPr id="0" name=""/>
        <dsp:cNvSpPr/>
      </dsp:nvSpPr>
      <dsp:spPr>
        <a:xfrm>
          <a:off x="0" y="0"/>
          <a:ext cx="2431987" cy="1669095"/>
        </a:xfrm>
        <a:prstGeom prst="roundRect">
          <a:avLst/>
        </a:prstGeom>
        <a:solidFill>
          <a:srgbClr val="849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b="1" kern="1200" dirty="0"/>
            <a:t>Üçüncü Ülke </a:t>
          </a:r>
        </a:p>
        <a:p>
          <a:pPr marL="0" lvl="0" indent="0" algn="ctr" defTabSz="1066800" rtl="0">
            <a:lnSpc>
              <a:spcPct val="90000"/>
            </a:lnSpc>
            <a:spcBef>
              <a:spcPct val="0"/>
            </a:spcBef>
            <a:spcAft>
              <a:spcPct val="35000"/>
            </a:spcAft>
            <a:buNone/>
          </a:pPr>
          <a:r>
            <a:rPr lang="tr-TR" sz="2400" b="1" kern="1200" dirty="0"/>
            <a:t>Üreticilerinin Rolü</a:t>
          </a:r>
          <a:endParaRPr lang="tr-TR" sz="2400" kern="1200" dirty="0"/>
        </a:p>
      </dsp:txBody>
      <dsp:txXfrm>
        <a:off x="81479" y="81479"/>
        <a:ext cx="2269029" cy="1506137"/>
      </dsp:txXfrm>
    </dsp:sp>
    <dsp:sp modelId="{AB0A0EAE-17B9-45E5-B91B-BB27E47A4E7A}">
      <dsp:nvSpPr>
        <dsp:cNvPr id="0" name=""/>
        <dsp:cNvSpPr/>
      </dsp:nvSpPr>
      <dsp:spPr>
        <a:xfrm rot="5400000">
          <a:off x="5743227" y="-1442341"/>
          <a:ext cx="1381222" cy="794038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tr-TR" sz="1400" b="1" kern="1200" dirty="0"/>
            <a:t>Ürünlere ilişkin bilgi:  </a:t>
          </a:r>
          <a:r>
            <a:rPr lang="tr-TR" sz="1400" kern="1200" dirty="0"/>
            <a:t>Miktar/ 8’li GTİP kodu bazında ürün türü/Menşe Ülke</a:t>
          </a:r>
        </a:p>
        <a:p>
          <a:pPr marL="114300" lvl="1" indent="-114300" algn="l" defTabSz="622300" rtl="0">
            <a:lnSpc>
              <a:spcPct val="90000"/>
            </a:lnSpc>
            <a:spcBef>
              <a:spcPct val="0"/>
            </a:spcBef>
            <a:spcAft>
              <a:spcPct val="15000"/>
            </a:spcAft>
            <a:buChar char="•"/>
          </a:pPr>
          <a:r>
            <a:rPr lang="tr-TR" sz="1400" b="1" kern="1200" dirty="0"/>
            <a:t>Tesise ilişkin bilgi: </a:t>
          </a:r>
          <a:r>
            <a:rPr lang="tr-TR" sz="1400" kern="1200" dirty="0"/>
            <a:t>Firma adı / Adres / Konum / Coğrafi koordinatlar</a:t>
          </a:r>
        </a:p>
        <a:p>
          <a:pPr marL="114300" lvl="1" indent="-114300" algn="l" defTabSz="622300" rtl="0">
            <a:lnSpc>
              <a:spcPct val="90000"/>
            </a:lnSpc>
            <a:spcBef>
              <a:spcPct val="0"/>
            </a:spcBef>
            <a:spcAft>
              <a:spcPct val="15000"/>
            </a:spcAft>
            <a:buChar char="•"/>
          </a:pPr>
          <a:r>
            <a:rPr lang="tr-TR" sz="1400" b="1" kern="1200" dirty="0"/>
            <a:t>Üretim sürecine ilişkin bilgi: </a:t>
          </a:r>
          <a:r>
            <a:rPr lang="tr-TR" sz="1400" kern="1200" dirty="0"/>
            <a:t>Üretim hatları / Parametreleri</a:t>
          </a:r>
        </a:p>
        <a:p>
          <a:pPr marL="114300" lvl="1" indent="-114300" algn="l" defTabSz="622300" rtl="0">
            <a:lnSpc>
              <a:spcPct val="90000"/>
            </a:lnSpc>
            <a:spcBef>
              <a:spcPct val="0"/>
            </a:spcBef>
            <a:spcAft>
              <a:spcPct val="15000"/>
            </a:spcAft>
            <a:buChar char="•"/>
          </a:pPr>
          <a:r>
            <a:rPr lang="tr-TR" sz="1400" b="1" kern="1200" dirty="0"/>
            <a:t>Emisyon verisi: </a:t>
          </a:r>
          <a:r>
            <a:rPr lang="tr-TR" sz="1400" kern="1200" dirty="0"/>
            <a:t>Spesifik doğrudan ve dolaylı emisyonlar</a:t>
          </a:r>
        </a:p>
        <a:p>
          <a:pPr marL="114300" lvl="1" indent="-114300" algn="l" defTabSz="622300" rtl="0">
            <a:lnSpc>
              <a:spcPct val="90000"/>
            </a:lnSpc>
            <a:spcBef>
              <a:spcPct val="0"/>
            </a:spcBef>
            <a:spcAft>
              <a:spcPct val="15000"/>
            </a:spcAft>
            <a:buChar char="•"/>
          </a:pPr>
          <a:r>
            <a:rPr lang="tr-TR" sz="1400" b="1" kern="1200" dirty="0"/>
            <a:t>Karbon ücretleri: </a:t>
          </a:r>
          <a:r>
            <a:rPr lang="tr-TR" sz="1400" kern="1200" dirty="0"/>
            <a:t>üretimin gerçekleştiği ülkede geçerli karbon ücretleri (Girdiler dahil)</a:t>
          </a:r>
        </a:p>
      </dsp:txBody>
      <dsp:txXfrm rot="-5400000">
        <a:off x="2463647" y="1904665"/>
        <a:ext cx="7872957" cy="1246370"/>
      </dsp:txXfrm>
    </dsp:sp>
    <dsp:sp modelId="{BA63B964-D054-4E42-BDDC-9C1A0447E6C1}">
      <dsp:nvSpPr>
        <dsp:cNvPr id="0" name=""/>
        <dsp:cNvSpPr/>
      </dsp:nvSpPr>
      <dsp:spPr>
        <a:xfrm>
          <a:off x="122" y="1754600"/>
          <a:ext cx="2463524" cy="1546500"/>
        </a:xfrm>
        <a:prstGeom prst="roundRect">
          <a:avLst/>
        </a:prstGeom>
        <a:solidFill>
          <a:srgbClr val="849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b="1" kern="1200" dirty="0"/>
            <a:t>Raporlama için </a:t>
          </a:r>
        </a:p>
        <a:p>
          <a:pPr marL="0" lvl="0" indent="0" algn="ctr" defTabSz="1066800" rtl="0">
            <a:lnSpc>
              <a:spcPct val="90000"/>
            </a:lnSpc>
            <a:spcBef>
              <a:spcPct val="0"/>
            </a:spcBef>
            <a:spcAft>
              <a:spcPct val="35000"/>
            </a:spcAft>
            <a:buNone/>
          </a:pPr>
          <a:r>
            <a:rPr lang="tr-TR" sz="2400" b="1" kern="1200" dirty="0"/>
            <a:t>Sunulacak Veri</a:t>
          </a:r>
          <a:endParaRPr lang="tr-TR" sz="2400" kern="1200" dirty="0"/>
        </a:p>
      </dsp:txBody>
      <dsp:txXfrm>
        <a:off x="75616" y="1830094"/>
        <a:ext cx="2312536" cy="1395512"/>
      </dsp:txXfrm>
    </dsp:sp>
    <dsp:sp modelId="{A48D4835-2154-434A-96E8-8CAA4FE4D28B}">
      <dsp:nvSpPr>
        <dsp:cNvPr id="0" name=""/>
        <dsp:cNvSpPr/>
      </dsp:nvSpPr>
      <dsp:spPr>
        <a:xfrm rot="5400000">
          <a:off x="5632364" y="291322"/>
          <a:ext cx="1619983" cy="791556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tr-TR" sz="1400" b="1" u="sng" kern="1200" dirty="0"/>
            <a:t>31 Aralık 2024’e kadar</a:t>
          </a:r>
          <a:r>
            <a:rPr lang="tr-TR" sz="1400" kern="1200" dirty="0"/>
            <a:t>:</a:t>
          </a:r>
        </a:p>
        <a:p>
          <a:pPr marL="228600" lvl="2" indent="-114300" algn="l" defTabSz="622300" rtl="0">
            <a:lnSpc>
              <a:spcPct val="90000"/>
            </a:lnSpc>
            <a:spcBef>
              <a:spcPct val="0"/>
            </a:spcBef>
            <a:spcAft>
              <a:spcPct val="15000"/>
            </a:spcAft>
            <a:buChar char="•"/>
          </a:pPr>
          <a:r>
            <a:rPr lang="tr-TR" sz="1400" kern="1200" dirty="0"/>
            <a:t>Mevcut İRD sistemleri kapsamındaki yöntemlerin kullanımı; veya</a:t>
          </a:r>
        </a:p>
        <a:p>
          <a:pPr marL="228600" lvl="2" indent="-114300" algn="l" defTabSz="622300" rtl="0">
            <a:lnSpc>
              <a:spcPct val="90000"/>
            </a:lnSpc>
            <a:spcBef>
              <a:spcPct val="0"/>
            </a:spcBef>
            <a:spcAft>
              <a:spcPct val="15000"/>
            </a:spcAft>
            <a:buChar char="•"/>
          </a:pPr>
          <a:r>
            <a:rPr lang="tr-TR" sz="1400" kern="1200" dirty="0"/>
            <a:t>(a) bir karbon fiyatlandırma sistemi kapsamındaki, (b) tesiste mevcut emisyon izleme sistemi kapsamındaki ,  veya (c) zorunlu izleme sistemleri kapsamındaki yöntemlerin kullanımı</a:t>
          </a:r>
        </a:p>
        <a:p>
          <a:pPr marL="114300" lvl="1" indent="-114300" algn="l" defTabSz="622300" rtl="0">
            <a:lnSpc>
              <a:spcPct val="90000"/>
            </a:lnSpc>
            <a:spcBef>
              <a:spcPct val="0"/>
            </a:spcBef>
            <a:spcAft>
              <a:spcPct val="15000"/>
            </a:spcAft>
            <a:buChar char="•"/>
          </a:pPr>
          <a:r>
            <a:rPr lang="tr-TR" sz="1400" b="1" u="sng" kern="1200" dirty="0"/>
            <a:t>31 Temmuz 2024’e kadar</a:t>
          </a:r>
          <a:r>
            <a:rPr lang="tr-TR" sz="1400" b="1" kern="1200" dirty="0"/>
            <a:t>: </a:t>
          </a:r>
          <a:r>
            <a:rPr lang="tr-TR" sz="1400" kern="1200" dirty="0"/>
            <a:t>Raporlama yükümlüsünün referans göstereceği diğer bir yöntem</a:t>
          </a:r>
        </a:p>
        <a:p>
          <a:pPr marL="114300" lvl="1" indent="-114300" algn="l" defTabSz="622300" rtl="0">
            <a:lnSpc>
              <a:spcPct val="90000"/>
            </a:lnSpc>
            <a:spcBef>
              <a:spcPct val="0"/>
            </a:spcBef>
            <a:spcAft>
              <a:spcPct val="15000"/>
            </a:spcAft>
            <a:buChar char="•"/>
          </a:pPr>
          <a:r>
            <a:rPr lang="tr-TR" sz="1400" b="1" kern="1200" dirty="0"/>
            <a:t>Varsayılan değer kullanımı: </a:t>
          </a:r>
          <a:r>
            <a:rPr lang="tr-TR" sz="1400" b="0" kern="1200" dirty="0"/>
            <a:t>Tüm </a:t>
          </a:r>
          <a:r>
            <a:rPr lang="tr-TR" sz="1400" b="0" u="sng" kern="1200" dirty="0"/>
            <a:t>geçiş dönemi boyunca</a:t>
          </a:r>
          <a:r>
            <a:rPr lang="tr-TR" sz="1400" b="0" u="none" kern="1200" dirty="0"/>
            <a:t> </a:t>
          </a:r>
          <a:r>
            <a:rPr lang="tr-TR" sz="1400" b="1" kern="1200" dirty="0"/>
            <a:t>karmaşık ürünlere </a:t>
          </a:r>
          <a:r>
            <a:rPr lang="tr-TR" sz="1400" b="0" kern="1200" dirty="0"/>
            <a:t>gömülü emisyonların </a:t>
          </a:r>
          <a:r>
            <a:rPr lang="tr-TR" sz="1400" b="1" kern="1200" dirty="0"/>
            <a:t>azami %20’si</a:t>
          </a:r>
          <a:r>
            <a:rPr lang="tr-TR" sz="1400" b="0" kern="1200" dirty="0"/>
            <a:t> için Komisyon tarafından açıklanan varsayılan değerler dahil, tahmini değer kullanımı</a:t>
          </a:r>
          <a:r>
            <a:rPr lang="tr-TR" sz="1400" b="1" kern="1200" dirty="0"/>
            <a:t> </a:t>
          </a:r>
        </a:p>
      </dsp:txBody>
      <dsp:txXfrm rot="-5400000">
        <a:off x="2484574" y="3518194"/>
        <a:ext cx="7836483" cy="1461821"/>
      </dsp:txXfrm>
    </dsp:sp>
    <dsp:sp modelId="{8E53C66E-2A69-4973-82C5-6BAF53B76715}">
      <dsp:nvSpPr>
        <dsp:cNvPr id="0" name=""/>
        <dsp:cNvSpPr/>
      </dsp:nvSpPr>
      <dsp:spPr>
        <a:xfrm>
          <a:off x="122" y="3337286"/>
          <a:ext cx="2484451" cy="1832182"/>
        </a:xfrm>
        <a:prstGeom prst="roundRect">
          <a:avLst/>
        </a:prstGeom>
        <a:solidFill>
          <a:srgbClr val="8497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TR" sz="2400" b="1" kern="1200" dirty="0"/>
            <a:t>Geçiş Dönemi Esneklikleri</a:t>
          </a:r>
        </a:p>
      </dsp:txBody>
      <dsp:txXfrm>
        <a:off x="89562" y="3426726"/>
        <a:ext cx="2305571" cy="16533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CF10F-F418-4C4C-922D-5BDB83DAC5F1}">
      <dsp:nvSpPr>
        <dsp:cNvPr id="0" name=""/>
        <dsp:cNvSpPr/>
      </dsp:nvSpPr>
      <dsp:spPr>
        <a:xfrm>
          <a:off x="0" y="169678"/>
          <a:ext cx="10986539" cy="918366"/>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dirty="0"/>
            <a:t>Geçiş döneminde tüm ürünler için </a:t>
          </a:r>
          <a:r>
            <a:rPr lang="tr-TR" sz="1900" b="1" u="sng" kern="1200" dirty="0"/>
            <a:t>hem doğrudan hem de dolaylı emisyonların </a:t>
          </a:r>
          <a:r>
            <a:rPr lang="tr-TR" sz="1900" kern="1200" dirty="0"/>
            <a:t>hesaplanarak raporlanması gerekmektedir.</a:t>
          </a:r>
        </a:p>
      </dsp:txBody>
      <dsp:txXfrm>
        <a:off x="44831" y="214509"/>
        <a:ext cx="10896877" cy="828704"/>
      </dsp:txXfrm>
    </dsp:sp>
    <dsp:sp modelId="{6D5271C2-30C4-4EBA-8DB6-7ED16109F124}">
      <dsp:nvSpPr>
        <dsp:cNvPr id="0" name=""/>
        <dsp:cNvSpPr/>
      </dsp:nvSpPr>
      <dsp:spPr>
        <a:xfrm>
          <a:off x="0" y="1142765"/>
          <a:ext cx="10986539" cy="886690"/>
        </a:xfrm>
        <a:prstGeom prst="round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dirty="0"/>
            <a:t>İlke olarak, gömülü emisyonlar  ürünün üçüncü ülke tesislerinde üretiminden kaynaklanan </a:t>
          </a:r>
          <a:r>
            <a:rPr lang="tr-TR" sz="1900" b="1" kern="1200" dirty="0"/>
            <a:t>gerçekleşen emisyon verisi </a:t>
          </a:r>
          <a:r>
            <a:rPr lang="tr-TR" sz="1900" kern="1200" dirty="0"/>
            <a:t>esas alınarak hesaplanacaktır.  </a:t>
          </a:r>
        </a:p>
      </dsp:txBody>
      <dsp:txXfrm>
        <a:off x="43285" y="1186050"/>
        <a:ext cx="10899969" cy="800120"/>
      </dsp:txXfrm>
    </dsp:sp>
    <dsp:sp modelId="{B4F07EDC-E79A-45A8-A4FB-DEC1A32FB6A6}">
      <dsp:nvSpPr>
        <dsp:cNvPr id="0" name=""/>
        <dsp:cNvSpPr/>
      </dsp:nvSpPr>
      <dsp:spPr>
        <a:xfrm>
          <a:off x="0" y="2122360"/>
          <a:ext cx="10986539" cy="278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82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tr-TR" sz="1500" b="1" u="sng" kern="1200" dirty="0">
              <a:solidFill>
                <a:srgbClr val="002060"/>
              </a:solidFill>
            </a:rPr>
            <a:t>İstisna: </a:t>
          </a:r>
          <a:r>
            <a:rPr lang="tr-TR" sz="1500" kern="1200" dirty="0">
              <a:solidFill>
                <a:srgbClr val="002060"/>
              </a:solidFill>
            </a:rPr>
            <a:t>Komisyon tarafından yayımlanacak </a:t>
          </a:r>
          <a:r>
            <a:rPr lang="tr-TR" sz="1500" b="1" kern="1200" dirty="0">
              <a:solidFill>
                <a:srgbClr val="002060"/>
              </a:solidFill>
            </a:rPr>
            <a:t>varsayılan değerlerin </a:t>
          </a:r>
          <a:r>
            <a:rPr lang="tr-TR" sz="1500" kern="1200" dirty="0">
              <a:solidFill>
                <a:srgbClr val="002060"/>
              </a:solidFill>
            </a:rPr>
            <a:t>kullanımı </a:t>
          </a:r>
        </a:p>
        <a:p>
          <a:pPr marL="228600" lvl="2" indent="-114300" algn="l" defTabSz="666750">
            <a:lnSpc>
              <a:spcPct val="90000"/>
            </a:lnSpc>
            <a:spcBef>
              <a:spcPct val="0"/>
            </a:spcBef>
            <a:spcAft>
              <a:spcPct val="20000"/>
            </a:spcAft>
            <a:buChar char="•"/>
          </a:pPr>
          <a:r>
            <a:rPr lang="tr-TR" sz="1500" kern="1200" dirty="0">
              <a:solidFill>
                <a:srgbClr val="002060"/>
              </a:solidFill>
            </a:rPr>
            <a:t>31 Temmuz 2024’e kadar olan ilk üç raporlama döneminde, doğrudan emisyon hesaplamasında, Komisyon tarafından yayımlanacak olanlar dahil, varsayılan değerler kullanılabilecektir.</a:t>
          </a:r>
        </a:p>
        <a:p>
          <a:pPr marL="228600" lvl="2" indent="-114300" algn="l" defTabSz="666750">
            <a:lnSpc>
              <a:spcPct val="90000"/>
            </a:lnSpc>
            <a:spcBef>
              <a:spcPct val="0"/>
            </a:spcBef>
            <a:spcAft>
              <a:spcPct val="20000"/>
            </a:spcAft>
            <a:buChar char="•"/>
          </a:pPr>
          <a:r>
            <a:rPr lang="tr-TR" sz="1500" kern="1200" dirty="0">
              <a:solidFill>
                <a:srgbClr val="002060"/>
              </a:solidFill>
            </a:rPr>
            <a:t>31 Temmuz 2024 sonrasında, karmaşık ürünler söz konusu olduğunda, ürüne gömülü toplam emisyonların azami %20’si için varsayılan/referans değerler kullanılabilecektir (</a:t>
          </a:r>
          <a:r>
            <a:rPr lang="tr-TR" sz="1500" kern="1200" dirty="0" err="1">
              <a:solidFill>
                <a:srgbClr val="002060"/>
              </a:solidFill>
            </a:rPr>
            <a:t>Uyg</a:t>
          </a:r>
          <a:r>
            <a:rPr lang="tr-TR" sz="1500" kern="1200" dirty="0">
              <a:solidFill>
                <a:srgbClr val="002060"/>
              </a:solidFill>
            </a:rPr>
            <a:t>. Yön. Md. 5)</a:t>
          </a:r>
        </a:p>
        <a:p>
          <a:pPr marL="228600" lvl="2" indent="-114300" algn="l" defTabSz="666750">
            <a:lnSpc>
              <a:spcPct val="90000"/>
            </a:lnSpc>
            <a:spcBef>
              <a:spcPct val="0"/>
            </a:spcBef>
            <a:spcAft>
              <a:spcPct val="20000"/>
            </a:spcAft>
            <a:buChar char="•"/>
          </a:pPr>
          <a:r>
            <a:rPr lang="tr-TR" sz="1500" b="1" kern="1200" dirty="0">
              <a:solidFill>
                <a:srgbClr val="002060"/>
              </a:solidFill>
            </a:rPr>
            <a:t>Elektrik tüketiminden kaynaklanan dolaylı emisyonlar </a:t>
          </a:r>
          <a:r>
            <a:rPr lang="tr-TR" sz="1500" kern="1200" dirty="0">
              <a:solidFill>
                <a:srgbClr val="002060"/>
              </a:solidFill>
            </a:rPr>
            <a:t>(üretimin gerçekleştiği ülke elektrik şebekesinin karbon yoğunluğu / IEA) </a:t>
          </a:r>
        </a:p>
        <a:p>
          <a:pPr marL="342900" lvl="3" indent="-114300" algn="l" defTabSz="666750">
            <a:lnSpc>
              <a:spcPct val="90000"/>
            </a:lnSpc>
            <a:spcBef>
              <a:spcPct val="0"/>
            </a:spcBef>
            <a:spcAft>
              <a:spcPct val="20000"/>
            </a:spcAft>
            <a:buChar char="•"/>
          </a:pPr>
          <a:r>
            <a:rPr lang="tr-TR" sz="1500" kern="1200" dirty="0">
              <a:solidFill>
                <a:srgbClr val="002060"/>
              </a:solidFill>
            </a:rPr>
            <a:t>Tesis içinde elektriğini kendisi üreten üreticiler veya Elektrik Tedarik Sözleşmesi (</a:t>
          </a:r>
          <a:r>
            <a:rPr lang="tr-TR" sz="1500" kern="1200" dirty="0" err="1">
              <a:solidFill>
                <a:srgbClr val="002060"/>
              </a:solidFill>
            </a:rPr>
            <a:t>Power</a:t>
          </a:r>
          <a:r>
            <a:rPr lang="tr-TR" sz="1500" kern="1200" dirty="0">
              <a:solidFill>
                <a:srgbClr val="002060"/>
              </a:solidFill>
            </a:rPr>
            <a:t> </a:t>
          </a:r>
          <a:r>
            <a:rPr lang="tr-TR" sz="1500" kern="1200" dirty="0" err="1">
              <a:solidFill>
                <a:srgbClr val="002060"/>
              </a:solidFill>
            </a:rPr>
            <a:t>Purchase</a:t>
          </a:r>
          <a:r>
            <a:rPr lang="tr-TR" sz="1500" kern="1200" dirty="0">
              <a:solidFill>
                <a:srgbClr val="002060"/>
              </a:solidFill>
            </a:rPr>
            <a:t> </a:t>
          </a:r>
          <a:r>
            <a:rPr lang="tr-TR" sz="1500" kern="1200" dirty="0" err="1">
              <a:solidFill>
                <a:srgbClr val="002060"/>
              </a:solidFill>
            </a:rPr>
            <a:t>Agreement</a:t>
          </a:r>
          <a:r>
            <a:rPr lang="tr-TR" sz="1500" kern="1200" dirty="0">
              <a:solidFill>
                <a:srgbClr val="002060"/>
              </a:solidFill>
            </a:rPr>
            <a:t>) çerçevesinde kullandığı elektriği doğrudan bir enerji şirketinden temin eden üreticiler gerçekleşen emisyon değerlerini kullanabilecektir.          (YEK-G veya I-REC sertifikaları gibi coğrafi kaynak belgelerinin kullanımına bu aşamada izin verilmemektedir.)</a:t>
          </a:r>
        </a:p>
        <a:p>
          <a:pPr marL="114300" lvl="1" indent="-114300" algn="l" defTabSz="666750">
            <a:lnSpc>
              <a:spcPct val="90000"/>
            </a:lnSpc>
            <a:spcBef>
              <a:spcPct val="0"/>
            </a:spcBef>
            <a:spcAft>
              <a:spcPct val="20000"/>
            </a:spcAft>
            <a:buChar char="•"/>
          </a:pPr>
          <a:r>
            <a:rPr lang="tr-TR" sz="1500" b="1" kern="1200" dirty="0">
              <a:solidFill>
                <a:srgbClr val="002060"/>
              </a:solidFill>
            </a:rPr>
            <a:t>Varsayılan değerler </a:t>
          </a:r>
          <a:r>
            <a:rPr lang="tr-TR" sz="1500" kern="1200" dirty="0">
              <a:solidFill>
                <a:srgbClr val="002060"/>
              </a:solidFill>
            </a:rPr>
            <a:t>Avrupa Komisyonu tarafından paylaşılacaktır. (</a:t>
          </a:r>
          <a:r>
            <a:rPr lang="tr-TR" sz="1500" kern="1200" dirty="0">
              <a:solidFill>
                <a:srgbClr val="002060"/>
              </a:solidFill>
              <a:hlinkClick xmlns:r="http://schemas.openxmlformats.org/officeDocument/2006/relationships" r:id="rId1"/>
            </a:rPr>
            <a:t>JRC çalışması</a:t>
          </a:r>
          <a:r>
            <a:rPr lang="tr-TR" sz="1500" kern="1200" dirty="0">
              <a:solidFill>
                <a:srgbClr val="002060"/>
              </a:solidFill>
            </a:rPr>
            <a:t>)</a:t>
          </a:r>
          <a:endParaRPr lang="tr-TR" sz="1500" kern="1200" dirty="0"/>
        </a:p>
      </dsp:txBody>
      <dsp:txXfrm>
        <a:off x="0" y="2122360"/>
        <a:ext cx="10986539" cy="27860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937C3-3B41-4FC3-ACB7-1DB6245794F2}">
      <dsp:nvSpPr>
        <dsp:cNvPr id="0" name=""/>
        <dsp:cNvSpPr/>
      </dsp:nvSpPr>
      <dsp:spPr>
        <a:xfrm>
          <a:off x="0" y="26857"/>
          <a:ext cx="10129496" cy="755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kern="1200" dirty="0"/>
            <a:t>Karmaşık ürünlerin doğrudan emisyon hesaplamasında ara girdilerin üretiminden kaynaklanan emisyonlar da hesaba katılacaktır. </a:t>
          </a:r>
        </a:p>
      </dsp:txBody>
      <dsp:txXfrm>
        <a:off x="36896" y="63753"/>
        <a:ext cx="10055704" cy="682028"/>
      </dsp:txXfrm>
    </dsp:sp>
    <dsp:sp modelId="{6E77C791-886D-4D87-A656-0D98E0B121A4}">
      <dsp:nvSpPr>
        <dsp:cNvPr id="0" name=""/>
        <dsp:cNvSpPr/>
      </dsp:nvSpPr>
      <dsp:spPr>
        <a:xfrm>
          <a:off x="0" y="782677"/>
          <a:ext cx="10129496" cy="1160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61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tr-TR" sz="1500" kern="1200" dirty="0">
              <a:solidFill>
                <a:srgbClr val="002060"/>
              </a:solidFill>
            </a:rPr>
            <a:t>SKDM kapsamında ürün ithal eden ithalatçı; ürünün üretildiği tesisteki üretim sürecinden kaynaklanan gömülü emisyonların yanı sıra, gerektiği hallerde, </a:t>
          </a:r>
          <a:r>
            <a:rPr lang="tr-TR" sz="1500" b="1" kern="1200" dirty="0">
              <a:solidFill>
                <a:srgbClr val="002060"/>
              </a:solidFill>
            </a:rPr>
            <a:t>üretim sürecinde tüketilen ara girdilerin </a:t>
          </a:r>
          <a:r>
            <a:rPr lang="tr-TR" sz="1500" kern="1200" dirty="0">
              <a:solidFill>
                <a:srgbClr val="002060"/>
              </a:solidFill>
            </a:rPr>
            <a:t>üretimi esnasında oluşan gömülü emisyonları da raporlayacaktır. </a:t>
          </a:r>
        </a:p>
        <a:p>
          <a:pPr marL="114300" lvl="1" indent="-114300" algn="l" defTabSz="666750">
            <a:lnSpc>
              <a:spcPct val="90000"/>
            </a:lnSpc>
            <a:spcBef>
              <a:spcPct val="0"/>
            </a:spcBef>
            <a:spcAft>
              <a:spcPct val="20000"/>
            </a:spcAft>
            <a:buChar char="•"/>
          </a:pPr>
          <a:r>
            <a:rPr lang="tr-TR" sz="1500" kern="1200" dirty="0" err="1">
              <a:solidFill>
                <a:srgbClr val="002060"/>
              </a:solidFill>
            </a:rPr>
            <a:t>Örn</a:t>
          </a:r>
          <a:r>
            <a:rPr lang="tr-TR" sz="1500" kern="1200" dirty="0">
              <a:solidFill>
                <a:srgbClr val="002060"/>
              </a:solidFill>
            </a:rPr>
            <a:t>: alüminyum boru ithalatında hem ürünün kendi üretim sürecinden kaynaklanan hem de girdi materyali olan ve SKDM kapsamında yer alan </a:t>
          </a:r>
          <a:r>
            <a:rPr lang="tr-TR" sz="1500" kern="1200" dirty="0" err="1">
              <a:solidFill>
                <a:srgbClr val="002060"/>
              </a:solidFill>
            </a:rPr>
            <a:t>örn</a:t>
          </a:r>
          <a:r>
            <a:rPr lang="tr-TR" sz="1500" kern="1200" dirty="0">
              <a:solidFill>
                <a:srgbClr val="002060"/>
              </a:solidFill>
            </a:rPr>
            <a:t>. işlenmemiş alüminyumun üretim sürecinden kaynaklanan gömülü emisyonlar  </a:t>
          </a:r>
        </a:p>
      </dsp:txBody>
      <dsp:txXfrm>
        <a:off x="0" y="782677"/>
        <a:ext cx="10129496" cy="11602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6C180-5FE2-4C8B-83C5-2B70379CFBCA}">
      <dsp:nvSpPr>
        <dsp:cNvPr id="0" name=""/>
        <dsp:cNvSpPr/>
      </dsp:nvSpPr>
      <dsp:spPr>
        <a:xfrm rot="5400000">
          <a:off x="-151566" y="157964"/>
          <a:ext cx="1010442" cy="7073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dirty="0"/>
            <a:t>Eğitimler</a:t>
          </a:r>
          <a:r>
            <a:rPr lang="tr-TR" sz="1000" kern="1200" dirty="0"/>
            <a:t> </a:t>
          </a:r>
        </a:p>
      </dsp:txBody>
      <dsp:txXfrm rot="-5400000">
        <a:off x="0" y="360053"/>
        <a:ext cx="707310" cy="303132"/>
      </dsp:txXfrm>
    </dsp:sp>
    <dsp:sp modelId="{66005E98-CC04-44B7-8A32-3D82CFB743C8}">
      <dsp:nvSpPr>
        <dsp:cNvPr id="0" name=""/>
        <dsp:cNvSpPr/>
      </dsp:nvSpPr>
      <dsp:spPr>
        <a:xfrm rot="5400000">
          <a:off x="3934763" y="-3227453"/>
          <a:ext cx="656787" cy="711169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tr-TR" sz="1600" kern="1200" dirty="0">
              <a:solidFill>
                <a:srgbClr val="2A3E6E"/>
              </a:solidFill>
              <a:latin typeface="Myriad Pro" panose="020B0503030403020204" pitchFamily="34" charset="0"/>
              <a:ea typeface="+mn-ea"/>
              <a:cs typeface="+mn-cs"/>
            </a:rPr>
            <a:t>AB’deki raporlama yükümlüleri, üçüncü ülkelerdeki üreticiler ve üye devlet yetkili idarelerine yönelik eğitim, çevrimiçi seminer, bilgilendirme faaliyetleri yapılması</a:t>
          </a:r>
        </a:p>
      </dsp:txBody>
      <dsp:txXfrm rot="-5400000">
        <a:off x="707310" y="32062"/>
        <a:ext cx="7079632" cy="592663"/>
      </dsp:txXfrm>
    </dsp:sp>
    <dsp:sp modelId="{A7560494-BCF9-428E-9ADD-695FA6DA22D9}">
      <dsp:nvSpPr>
        <dsp:cNvPr id="0" name=""/>
        <dsp:cNvSpPr/>
      </dsp:nvSpPr>
      <dsp:spPr>
        <a:xfrm rot="5400000">
          <a:off x="-151566" y="1083299"/>
          <a:ext cx="1010442" cy="7073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dirty="0"/>
            <a:t>Rehber Dokümanlar</a:t>
          </a:r>
          <a:r>
            <a:rPr lang="tr-TR" sz="1000" kern="1200" dirty="0"/>
            <a:t> </a:t>
          </a:r>
        </a:p>
      </dsp:txBody>
      <dsp:txXfrm rot="-5400000">
        <a:off x="0" y="1285388"/>
        <a:ext cx="707310" cy="303132"/>
      </dsp:txXfrm>
    </dsp:sp>
    <dsp:sp modelId="{1C505782-6BF3-47C4-966B-A87EC25C0C0A}">
      <dsp:nvSpPr>
        <dsp:cNvPr id="0" name=""/>
        <dsp:cNvSpPr/>
      </dsp:nvSpPr>
      <dsp:spPr>
        <a:xfrm rot="5400000">
          <a:off x="3906071" y="-2295720"/>
          <a:ext cx="714171" cy="711169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tr-TR" sz="1600" kern="1200" dirty="0">
              <a:solidFill>
                <a:srgbClr val="2A3E6E"/>
              </a:solidFill>
              <a:latin typeface="Myriad Pro" panose="020B0503030403020204" pitchFamily="34" charset="0"/>
              <a:ea typeface="+mn-ea"/>
              <a:cs typeface="+mn-cs"/>
            </a:rPr>
            <a:t>Raporlama gerekliliklerini yerine getirmeye yardımcı olacak uygulama rehberlerinin hazırlanması ve AB dillerinin yanı sıra yaygın kullanılan diğer dillerde yayımlanması</a:t>
          </a:r>
        </a:p>
      </dsp:txBody>
      <dsp:txXfrm rot="-5400000">
        <a:off x="707310" y="937904"/>
        <a:ext cx="7076831" cy="644445"/>
      </dsp:txXfrm>
    </dsp:sp>
    <dsp:sp modelId="{480114FC-4A6E-43AB-9948-D3B11541EBC1}">
      <dsp:nvSpPr>
        <dsp:cNvPr id="0" name=""/>
        <dsp:cNvSpPr/>
      </dsp:nvSpPr>
      <dsp:spPr>
        <a:xfrm rot="5400000">
          <a:off x="-151566" y="1979943"/>
          <a:ext cx="1010442" cy="7073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tr-TR" sz="1100" b="1" kern="1200" dirty="0">
              <a:solidFill>
                <a:prstClr val="white"/>
              </a:solidFill>
              <a:latin typeface="Calibri"/>
              <a:ea typeface="+mn-ea"/>
              <a:cs typeface="+mn-cs"/>
            </a:rPr>
            <a:t>Şablonlar</a:t>
          </a:r>
          <a:r>
            <a:rPr lang="tr-TR" sz="1100" kern="1200" dirty="0"/>
            <a:t> </a:t>
          </a:r>
        </a:p>
      </dsp:txBody>
      <dsp:txXfrm rot="-5400000">
        <a:off x="0" y="2182032"/>
        <a:ext cx="707310" cy="303132"/>
      </dsp:txXfrm>
    </dsp:sp>
    <dsp:sp modelId="{EE90687F-CA07-4293-B9F2-EB1E5307F94C}">
      <dsp:nvSpPr>
        <dsp:cNvPr id="0" name=""/>
        <dsp:cNvSpPr/>
      </dsp:nvSpPr>
      <dsp:spPr>
        <a:xfrm rot="5400000">
          <a:off x="3934763" y="-1399076"/>
          <a:ext cx="656787" cy="711169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tr-TR" sz="1600" kern="1200" dirty="0">
              <a:solidFill>
                <a:srgbClr val="2A3E6E"/>
              </a:solidFill>
              <a:latin typeface="Myriad Pro" panose="020B0503030403020204" pitchFamily="34" charset="0"/>
              <a:ea typeface="+mn-ea"/>
              <a:cs typeface="+mn-cs"/>
            </a:rPr>
            <a:t>Üçüncü ülke tesislerinin emisyon hesaplaması ve AB’deki ithalatçı ile bilgi paylaşımı için </a:t>
          </a:r>
          <a:r>
            <a:rPr lang="tr-TR" sz="1600" kern="1200" dirty="0" err="1">
              <a:solidFill>
                <a:srgbClr val="2A3E6E"/>
              </a:solidFill>
              <a:latin typeface="Myriad Pro" panose="020B0503030403020204" pitchFamily="34" charset="0"/>
              <a:ea typeface="+mn-ea"/>
              <a:cs typeface="+mn-cs"/>
            </a:rPr>
            <a:t>excel</a:t>
          </a:r>
          <a:r>
            <a:rPr lang="tr-TR" sz="1600" kern="1200" dirty="0">
              <a:solidFill>
                <a:srgbClr val="2A3E6E"/>
              </a:solidFill>
              <a:latin typeface="Myriad Pro" panose="020B0503030403020204" pitchFamily="34" charset="0"/>
              <a:ea typeface="+mn-ea"/>
              <a:cs typeface="+mn-cs"/>
            </a:rPr>
            <a:t> şablonu paylaşımı</a:t>
          </a:r>
        </a:p>
      </dsp:txBody>
      <dsp:txXfrm rot="-5400000">
        <a:off x="707310" y="1860439"/>
        <a:ext cx="7079632" cy="592663"/>
      </dsp:txXfrm>
    </dsp:sp>
    <dsp:sp modelId="{64B8616B-8F76-48F6-B768-166EF53EB909}">
      <dsp:nvSpPr>
        <dsp:cNvPr id="0" name=""/>
        <dsp:cNvSpPr/>
      </dsp:nvSpPr>
      <dsp:spPr>
        <a:xfrm rot="5400000">
          <a:off x="-151566" y="2994476"/>
          <a:ext cx="1010442" cy="7073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tr-TR" sz="1100" b="1" kern="1200" dirty="0"/>
        </a:p>
        <a:p>
          <a:pPr marL="0" lvl="0" indent="0" algn="ctr" defTabSz="488950">
            <a:lnSpc>
              <a:spcPct val="90000"/>
            </a:lnSpc>
            <a:spcBef>
              <a:spcPct val="0"/>
            </a:spcBef>
            <a:spcAft>
              <a:spcPct val="35000"/>
            </a:spcAft>
            <a:buNone/>
          </a:pPr>
          <a:r>
            <a:rPr lang="tr-TR" sz="1100" b="1" kern="1200" dirty="0"/>
            <a:t>Özel İnternet </a:t>
          </a:r>
          <a:r>
            <a:rPr lang="tr-TR" sz="1100" b="1" kern="1200" dirty="0">
              <a:solidFill>
                <a:prstClr val="white"/>
              </a:solidFill>
              <a:latin typeface="Calibri"/>
              <a:ea typeface="+mn-ea"/>
              <a:cs typeface="+mn-cs"/>
            </a:rPr>
            <a:t>Sitesi</a:t>
          </a:r>
          <a:endParaRPr lang="tr-TR" sz="1100" b="1" kern="1200" dirty="0"/>
        </a:p>
      </dsp:txBody>
      <dsp:txXfrm rot="-5400000">
        <a:off x="0" y="3196565"/>
        <a:ext cx="707310" cy="303132"/>
      </dsp:txXfrm>
    </dsp:sp>
    <dsp:sp modelId="{1F89B72A-84E8-41EA-AA81-9C10C58D0C93}">
      <dsp:nvSpPr>
        <dsp:cNvPr id="0" name=""/>
        <dsp:cNvSpPr/>
      </dsp:nvSpPr>
      <dsp:spPr>
        <a:xfrm rot="5400000">
          <a:off x="3816701" y="-384370"/>
          <a:ext cx="892912" cy="711169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tr-TR" sz="1600" kern="1200" dirty="0">
              <a:solidFill>
                <a:srgbClr val="2A3E6E"/>
              </a:solidFill>
              <a:latin typeface="Myriad Pro" panose="020B0503030403020204" pitchFamily="34" charset="0"/>
              <a:ea typeface="+mn-ea"/>
              <a:cs typeface="+mn-cs"/>
            </a:rPr>
            <a:t>Tüm bilgilendirme, soru-cevap ve uygulama ihtiyaçlarına yönelik paylaşımlar </a:t>
          </a:r>
          <a:r>
            <a:rPr lang="tr-TR" sz="1600" kern="1200" dirty="0" err="1">
              <a:solidFill>
                <a:srgbClr val="2A3E6E"/>
              </a:solidFill>
              <a:latin typeface="Myriad Pro" panose="020B0503030403020204" pitchFamily="34" charset="0"/>
              <a:ea typeface="+mn-ea"/>
              <a:cs typeface="+mn-cs"/>
            </a:rPr>
            <a:t>CBAM’e</a:t>
          </a:r>
          <a:r>
            <a:rPr lang="tr-TR" sz="1600" kern="1200" dirty="0">
              <a:solidFill>
                <a:srgbClr val="2A3E6E"/>
              </a:solidFill>
              <a:latin typeface="Myriad Pro" panose="020B0503030403020204" pitchFamily="34" charset="0"/>
              <a:ea typeface="+mn-ea"/>
              <a:cs typeface="+mn-cs"/>
            </a:rPr>
            <a:t> özel Komisyon web sayfasından yapılmakta </a:t>
          </a:r>
          <a:r>
            <a:rPr lang="tr-TR" sz="2000" kern="1200" dirty="0">
              <a:solidFill>
                <a:srgbClr val="002060"/>
              </a:solidFill>
            </a:rPr>
            <a:t>(</a:t>
          </a:r>
          <a:r>
            <a:rPr lang="tr-TR" sz="1600" kern="1200" dirty="0">
              <a:solidFill>
                <a:srgbClr val="002060"/>
              </a:solidFill>
              <a:hlinkClick xmlns:r="http://schemas.openxmlformats.org/officeDocument/2006/relationships" r:id="rId1"/>
            </a:rPr>
            <a:t>https://taxation-customs.ec.europa.eu/carbon-border-adjustment-mechanism_en</a:t>
          </a:r>
          <a:r>
            <a:rPr lang="tr-TR" sz="1600" kern="1200" dirty="0">
              <a:solidFill>
                <a:srgbClr val="002060"/>
              </a:solidFill>
            </a:rPr>
            <a:t>) </a:t>
          </a:r>
        </a:p>
      </dsp:txBody>
      <dsp:txXfrm rot="-5400000">
        <a:off x="707310" y="2768609"/>
        <a:ext cx="7068106" cy="805736"/>
      </dsp:txXfrm>
    </dsp:sp>
    <dsp:sp modelId="{12124E54-C059-430C-AE02-054FF9247E7B}">
      <dsp:nvSpPr>
        <dsp:cNvPr id="0" name=""/>
        <dsp:cNvSpPr/>
      </dsp:nvSpPr>
      <dsp:spPr>
        <a:xfrm rot="5400000">
          <a:off x="-151566" y="3891120"/>
          <a:ext cx="1010442" cy="70731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tr-TR" sz="1000" b="1" kern="1200" dirty="0"/>
            <a:t>Bilgi-İşlem Sistemi</a:t>
          </a:r>
        </a:p>
      </dsp:txBody>
      <dsp:txXfrm rot="-5400000">
        <a:off x="0" y="4093209"/>
        <a:ext cx="707310" cy="303132"/>
      </dsp:txXfrm>
    </dsp:sp>
    <dsp:sp modelId="{029D918D-E510-4521-A33E-99DC578F660A}">
      <dsp:nvSpPr>
        <dsp:cNvPr id="0" name=""/>
        <dsp:cNvSpPr/>
      </dsp:nvSpPr>
      <dsp:spPr>
        <a:xfrm rot="5400000">
          <a:off x="3934763" y="512100"/>
          <a:ext cx="656787" cy="711169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tr-TR" sz="1600" kern="1200" dirty="0">
              <a:solidFill>
                <a:srgbClr val="2A3E6E"/>
              </a:solidFill>
              <a:latin typeface="Myriad Pro" panose="020B0503030403020204" pitchFamily="34" charset="0"/>
              <a:ea typeface="+mn-ea"/>
              <a:cs typeface="+mn-cs"/>
            </a:rPr>
            <a:t>Raporlama yükümlüleri, AB üye devlet yetkili kurumları ve Komisyon’un erişimine açılacak geçiş dönemi bilgi işlem sisteminin devreye alınması</a:t>
          </a:r>
        </a:p>
      </dsp:txBody>
      <dsp:txXfrm rot="-5400000">
        <a:off x="707310" y="3771615"/>
        <a:ext cx="7079632" cy="5926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50939-D2E7-4342-8DF4-5EB8A18A8142}" type="datetimeFigureOut">
              <a:rPr lang="tr-TR" smtClean="0"/>
              <a:t>27.10.2023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7E912-3CC4-4853-B15A-E0EA3388EB18}" type="slidenum">
              <a:rPr lang="tr-TR" smtClean="0"/>
              <a:t>‹#›</a:t>
            </a:fld>
            <a:endParaRPr lang="tr-TR"/>
          </a:p>
        </p:txBody>
      </p:sp>
    </p:spTree>
    <p:extLst>
      <p:ext uri="{BB962C8B-B14F-4D97-AF65-F5344CB8AC3E}">
        <p14:creationId xmlns:p14="http://schemas.microsoft.com/office/powerpoint/2010/main" val="16176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3BA96A8F-5461-41C9-8B8A-5B9E001DCCC3}" type="slidenum">
              <a:rPr lang="tr-TR" altLang="en-US" smtClean="0"/>
              <a:pPr>
                <a:defRPr/>
              </a:pPr>
              <a:t>1</a:t>
            </a:fld>
            <a:endParaRPr lang="tr-TR" altLang="en-US"/>
          </a:p>
        </p:txBody>
      </p:sp>
    </p:spTree>
    <p:extLst>
      <p:ext uri="{BB962C8B-B14F-4D97-AF65-F5344CB8AC3E}">
        <p14:creationId xmlns:p14="http://schemas.microsoft.com/office/powerpoint/2010/main" val="238669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en-GB" dirty="0"/>
          </a:p>
        </p:txBody>
      </p:sp>
      <p:sp>
        <p:nvSpPr>
          <p:cNvPr id="4" name="Slayt Numarası Yer Tutucusu 3"/>
          <p:cNvSpPr>
            <a:spLocks noGrp="1"/>
          </p:cNvSpPr>
          <p:nvPr>
            <p:ph type="sldNum" sz="quarter" idx="10"/>
          </p:nvPr>
        </p:nvSpPr>
        <p:spPr/>
        <p:txBody>
          <a:bodyPr/>
          <a:lstStyle/>
          <a:p>
            <a:fld id="{1CB790B0-57C3-449B-B3E1-9190DD3522BA}" type="slidenum">
              <a:rPr lang="tr-TR" smtClean="0"/>
              <a:pPr/>
              <a:t>10</a:t>
            </a:fld>
            <a:endParaRPr lang="tr-TR"/>
          </a:p>
        </p:txBody>
      </p:sp>
    </p:spTree>
    <p:extLst>
      <p:ext uri="{BB962C8B-B14F-4D97-AF65-F5344CB8AC3E}">
        <p14:creationId xmlns:p14="http://schemas.microsoft.com/office/powerpoint/2010/main" val="403852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pPr/>
              <a:t>13</a:t>
            </a:fld>
            <a:endParaRPr lang="tr-TR"/>
          </a:p>
        </p:txBody>
      </p:sp>
    </p:spTree>
    <p:extLst>
      <p:ext uri="{BB962C8B-B14F-4D97-AF65-F5344CB8AC3E}">
        <p14:creationId xmlns:p14="http://schemas.microsoft.com/office/powerpoint/2010/main" val="188436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t>14</a:t>
            </a:fld>
            <a:endParaRPr lang="tr-TR"/>
          </a:p>
        </p:txBody>
      </p:sp>
    </p:spTree>
    <p:extLst>
      <p:ext uri="{BB962C8B-B14F-4D97-AF65-F5344CB8AC3E}">
        <p14:creationId xmlns:p14="http://schemas.microsoft.com/office/powerpoint/2010/main" val="426806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CB790B0-57C3-449B-B3E1-9190DD3522BA}" type="slidenum">
              <a:rPr lang="tr-TR" smtClean="0"/>
              <a:pPr/>
              <a:t>15</a:t>
            </a:fld>
            <a:endParaRPr lang="tr-TR"/>
          </a:p>
        </p:txBody>
      </p:sp>
    </p:spTree>
    <p:extLst>
      <p:ext uri="{BB962C8B-B14F-4D97-AF65-F5344CB8AC3E}">
        <p14:creationId xmlns:p14="http://schemas.microsoft.com/office/powerpoint/2010/main" val="266581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t>19</a:t>
            </a:fld>
            <a:endParaRPr lang="tr-TR"/>
          </a:p>
        </p:txBody>
      </p:sp>
    </p:spTree>
    <p:extLst>
      <p:ext uri="{BB962C8B-B14F-4D97-AF65-F5344CB8AC3E}">
        <p14:creationId xmlns:p14="http://schemas.microsoft.com/office/powerpoint/2010/main" val="1035426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t>20</a:t>
            </a:fld>
            <a:endParaRPr lang="tr-TR"/>
          </a:p>
        </p:txBody>
      </p:sp>
    </p:spTree>
    <p:extLst>
      <p:ext uri="{BB962C8B-B14F-4D97-AF65-F5344CB8AC3E}">
        <p14:creationId xmlns:p14="http://schemas.microsoft.com/office/powerpoint/2010/main" val="895877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pPr/>
              <a:t>23</a:t>
            </a:fld>
            <a:endParaRPr lang="tr-TR"/>
          </a:p>
        </p:txBody>
      </p:sp>
    </p:spTree>
    <p:extLst>
      <p:ext uri="{BB962C8B-B14F-4D97-AF65-F5344CB8AC3E}">
        <p14:creationId xmlns:p14="http://schemas.microsoft.com/office/powerpoint/2010/main" val="87095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dirty="0"/>
              <a:t>Klinker Üretiminde </a:t>
            </a:r>
            <a:r>
              <a:rPr lang="tr-TR" b="1" dirty="0">
                <a:solidFill>
                  <a:srgbClr val="002060"/>
                </a:solidFill>
              </a:rPr>
              <a:t>Doğrudan Emisyonların İzleneceği Üretim Süreçleri:</a:t>
            </a:r>
          </a:p>
          <a:p>
            <a:pPr algn="ctr"/>
            <a:endParaRPr lang="tr-TR" b="1" dirty="0">
              <a:solidFill>
                <a:srgbClr val="002060"/>
              </a:solidFill>
            </a:endParaRPr>
          </a:p>
          <a:p>
            <a:pPr marL="285750" indent="-285750" algn="just">
              <a:spcAft>
                <a:spcPts val="600"/>
              </a:spcAft>
              <a:buFontTx/>
              <a:buChar char="-"/>
            </a:pPr>
            <a:r>
              <a:rPr lang="tr-TR" b="1" dirty="0">
                <a:solidFill>
                  <a:srgbClr val="002060"/>
                </a:solidFill>
              </a:rPr>
              <a:t>Kireçtaşı ve hammaddelerdeki diğer karbonatların </a:t>
            </a:r>
            <a:r>
              <a:rPr lang="tr-TR" b="1" dirty="0" err="1">
                <a:solidFill>
                  <a:srgbClr val="002060"/>
                </a:solidFill>
              </a:rPr>
              <a:t>kalsinasyonu</a:t>
            </a:r>
            <a:r>
              <a:rPr lang="tr-TR" b="1" dirty="0">
                <a:solidFill>
                  <a:srgbClr val="002060"/>
                </a:solidFill>
              </a:rPr>
              <a:t>, konvansiyonel fosil fırın(</a:t>
            </a:r>
            <a:r>
              <a:rPr lang="tr-TR" b="1" dirty="0" err="1">
                <a:solidFill>
                  <a:srgbClr val="002060"/>
                </a:solidFill>
              </a:rPr>
              <a:t>kiln</a:t>
            </a:r>
            <a:r>
              <a:rPr lang="tr-TR" b="1" dirty="0">
                <a:solidFill>
                  <a:srgbClr val="002060"/>
                </a:solidFill>
              </a:rPr>
              <a:t>) yakıtları, fosil bazlı alternatif fırın yakıtları ve hammaddeler, </a:t>
            </a:r>
            <a:r>
              <a:rPr lang="tr-TR" b="1" dirty="0" err="1">
                <a:solidFill>
                  <a:srgbClr val="002060"/>
                </a:solidFill>
              </a:rPr>
              <a:t>biyokütle</a:t>
            </a:r>
            <a:r>
              <a:rPr lang="tr-TR" b="1" dirty="0">
                <a:solidFill>
                  <a:srgbClr val="002060"/>
                </a:solidFill>
              </a:rPr>
              <a:t> fırın yakıtları (atıktan türetilmiş yakıtlar gibi), diğer yakıtlar (fırın yakıtı olmayan), kireçtaşı ve killi yapraktaşı veya fırında kullanılan uçucu kül gibi alternatif hammaddelerdeki karbonat bazlı olmayan karbon içeriği ile baca gazı temizlemede kullanılan hammaddelerin </a:t>
            </a:r>
            <a:r>
              <a:rPr lang="tr-TR" dirty="0">
                <a:solidFill>
                  <a:srgbClr val="002060"/>
                </a:solidFill>
              </a:rPr>
              <a:t>izlenmesi gerekiyor.</a:t>
            </a:r>
          </a:p>
          <a:p>
            <a:pPr marL="285750" indent="-285750" algn="just">
              <a:spcAft>
                <a:spcPts val="600"/>
              </a:spcAft>
              <a:buFontTx/>
              <a:buChar char="-"/>
            </a:pPr>
            <a:r>
              <a:rPr lang="tr-TR" dirty="0">
                <a:solidFill>
                  <a:srgbClr val="002060"/>
                </a:solidFill>
              </a:rPr>
              <a:t>Emisyon izlemede </a:t>
            </a:r>
            <a:r>
              <a:rPr lang="tr-TR" b="1" dirty="0">
                <a:solidFill>
                  <a:srgbClr val="002060"/>
                </a:solidFill>
              </a:rPr>
              <a:t>EK-III; Bölüm B.9.2</a:t>
            </a:r>
            <a:r>
              <a:rPr lang="tr-TR" dirty="0">
                <a:solidFill>
                  <a:srgbClr val="002060"/>
                </a:solidFill>
              </a:rPr>
              <a:t> altındaki klinker üretimine yönelik ilave özel kuralların da dikkate alınması gerekli.</a:t>
            </a:r>
          </a:p>
          <a:p>
            <a:pPr marL="285750" indent="-285750" algn="just">
              <a:spcAft>
                <a:spcPts val="600"/>
              </a:spcAft>
              <a:buFontTx/>
              <a:buChar char="-"/>
            </a:pPr>
            <a:r>
              <a:rPr lang="tr-TR" b="1" dirty="0">
                <a:solidFill>
                  <a:srgbClr val="002060"/>
                </a:solidFill>
              </a:rPr>
              <a:t>Tedarik zincirinde emisyonu izlenecek girdiler: </a:t>
            </a:r>
            <a:r>
              <a:rPr lang="tr-TR" dirty="0">
                <a:solidFill>
                  <a:srgbClr val="002060"/>
                </a:solidFill>
              </a:rPr>
              <a:t>Yok</a:t>
            </a:r>
          </a:p>
          <a:p>
            <a:endParaRPr lang="tr-TR" dirty="0"/>
          </a:p>
          <a:p>
            <a:pPr algn="l"/>
            <a:r>
              <a:rPr lang="tr-TR" dirty="0"/>
              <a:t>Çimento Üretiminde </a:t>
            </a:r>
            <a:r>
              <a:rPr lang="tr-TR" b="1" dirty="0">
                <a:solidFill>
                  <a:srgbClr val="002060"/>
                </a:solidFill>
              </a:rPr>
              <a:t>Doğrudan Emisyonların İzleneceği Üretim Süreçleri:</a:t>
            </a:r>
          </a:p>
          <a:p>
            <a:pPr algn="ctr"/>
            <a:endParaRPr lang="tr-TR" b="1" dirty="0">
              <a:solidFill>
                <a:srgbClr val="002060"/>
              </a:solidFill>
            </a:endParaRPr>
          </a:p>
          <a:p>
            <a:pPr marL="285750" indent="-285750" algn="just">
              <a:spcAft>
                <a:spcPts val="600"/>
              </a:spcAft>
              <a:buFontTx/>
              <a:buChar char="-"/>
            </a:pPr>
            <a:r>
              <a:rPr lang="tr-TR" b="1" dirty="0">
                <a:solidFill>
                  <a:srgbClr val="002060"/>
                </a:solidFill>
              </a:rPr>
              <a:t>Yakıtların yanması </a:t>
            </a:r>
            <a:r>
              <a:rPr lang="tr-TR" dirty="0">
                <a:solidFill>
                  <a:srgbClr val="002060"/>
                </a:solidFill>
              </a:rPr>
              <a:t>kaynaklı tüm CO2 salımı ve ilgili olduğu hallerde </a:t>
            </a:r>
            <a:r>
              <a:rPr lang="tr-TR" b="1" dirty="0">
                <a:solidFill>
                  <a:srgbClr val="002060"/>
                </a:solidFill>
              </a:rPr>
              <a:t>malzemenin kurutulması </a:t>
            </a:r>
            <a:r>
              <a:rPr lang="tr-TR" dirty="0">
                <a:solidFill>
                  <a:srgbClr val="002060"/>
                </a:solidFill>
              </a:rPr>
              <a:t>kaynaklı emisyonlar izlenmeli</a:t>
            </a:r>
          </a:p>
          <a:p>
            <a:pPr marL="285750" indent="-285750" algn="just">
              <a:spcAft>
                <a:spcPts val="600"/>
              </a:spcAft>
              <a:buFontTx/>
              <a:buChar char="-"/>
            </a:pPr>
            <a:r>
              <a:rPr lang="tr-TR" b="1" dirty="0">
                <a:solidFill>
                  <a:srgbClr val="002060"/>
                </a:solidFill>
              </a:rPr>
              <a:t>Tedarik zincirinde emisyonu izlenecek girdiler: </a:t>
            </a:r>
          </a:p>
          <a:p>
            <a:pPr marL="742950" lvl="1" indent="-285750" algn="just">
              <a:spcAft>
                <a:spcPts val="600"/>
              </a:spcAft>
              <a:buFontTx/>
              <a:buChar char="-"/>
            </a:pPr>
            <a:r>
              <a:rPr lang="tr-TR" b="1" dirty="0">
                <a:solidFill>
                  <a:srgbClr val="002060"/>
                </a:solidFill>
              </a:rPr>
              <a:t>Klinker</a:t>
            </a:r>
          </a:p>
          <a:p>
            <a:pPr marL="742950" lvl="1" indent="-285750" algn="just">
              <a:spcAft>
                <a:spcPts val="600"/>
              </a:spcAft>
              <a:buFontTx/>
              <a:buChar char="-"/>
            </a:pPr>
            <a:r>
              <a:rPr lang="tr-TR" b="1" dirty="0" err="1">
                <a:solidFill>
                  <a:srgbClr val="002060"/>
                </a:solidFill>
              </a:rPr>
              <a:t>Kalsine</a:t>
            </a:r>
            <a:r>
              <a:rPr lang="tr-TR" b="1" dirty="0">
                <a:solidFill>
                  <a:srgbClr val="002060"/>
                </a:solidFill>
              </a:rPr>
              <a:t> kil (kullanıldıysa)</a:t>
            </a:r>
          </a:p>
          <a:p>
            <a:pPr marL="742950" lvl="1" indent="-285750" algn="just">
              <a:spcAft>
                <a:spcPts val="600"/>
              </a:spcAft>
              <a:buFontTx/>
              <a:buChar char="-"/>
            </a:pPr>
            <a:endParaRPr lang="tr-TR" b="1" dirty="0">
              <a:solidFill>
                <a:srgbClr val="002060"/>
              </a:solidFill>
            </a:endParaRPr>
          </a:p>
          <a:p>
            <a:pPr marL="0" lvl="0" indent="0" algn="just">
              <a:spcAft>
                <a:spcPts val="600"/>
              </a:spcAft>
              <a:buFontTx/>
              <a:buNone/>
            </a:pPr>
            <a:r>
              <a:rPr lang="tr-TR" b="1" dirty="0" err="1">
                <a:solidFill>
                  <a:srgbClr val="002060"/>
                </a:solidFill>
              </a:rPr>
              <a:t>Kalsine</a:t>
            </a:r>
            <a:r>
              <a:rPr lang="tr-TR" b="1" dirty="0">
                <a:solidFill>
                  <a:srgbClr val="002060"/>
                </a:solidFill>
              </a:rPr>
              <a:t> Kil Üretim Sürecinde:</a:t>
            </a:r>
          </a:p>
          <a:p>
            <a:pPr marL="0" lvl="0" indent="0" algn="just">
              <a:spcAft>
                <a:spcPts val="600"/>
              </a:spcAft>
              <a:buFontTx/>
              <a:buNone/>
            </a:pPr>
            <a:r>
              <a:rPr lang="tr-TR" b="1" dirty="0">
                <a:solidFill>
                  <a:srgbClr val="002060"/>
                </a:solidFill>
              </a:rPr>
              <a:t>- </a:t>
            </a:r>
            <a:r>
              <a:rPr lang="tr-TR" dirty="0" err="1">
                <a:solidFill>
                  <a:srgbClr val="002060"/>
                </a:solidFill>
              </a:rPr>
              <a:t>Kalsine</a:t>
            </a:r>
            <a:r>
              <a:rPr lang="tr-TR" dirty="0">
                <a:solidFill>
                  <a:srgbClr val="002060"/>
                </a:solidFill>
              </a:rPr>
              <a:t> kil üretim süreci ile doğrudan veya dolaylı olarak bağlantılı, </a:t>
            </a:r>
            <a:r>
              <a:rPr lang="tr-TR" b="1" dirty="0">
                <a:solidFill>
                  <a:srgbClr val="002060"/>
                </a:solidFill>
              </a:rPr>
              <a:t>hammadde hazırlama, karıştırma, kurutma ve fırınlama, baca gazı temizleme (</a:t>
            </a:r>
            <a:r>
              <a:rPr lang="tr-TR" b="1" dirty="0" err="1">
                <a:solidFill>
                  <a:srgbClr val="002060"/>
                </a:solidFill>
              </a:rPr>
              <a:t>flue</a:t>
            </a:r>
            <a:r>
              <a:rPr lang="tr-TR" b="1" dirty="0">
                <a:solidFill>
                  <a:srgbClr val="002060"/>
                </a:solidFill>
              </a:rPr>
              <a:t> </a:t>
            </a:r>
            <a:r>
              <a:rPr lang="tr-TR" b="1" dirty="0" err="1">
                <a:solidFill>
                  <a:srgbClr val="002060"/>
                </a:solidFill>
              </a:rPr>
              <a:t>gas</a:t>
            </a:r>
            <a:r>
              <a:rPr lang="tr-TR" b="1" dirty="0">
                <a:solidFill>
                  <a:srgbClr val="002060"/>
                </a:solidFill>
              </a:rPr>
              <a:t> </a:t>
            </a:r>
            <a:r>
              <a:rPr lang="tr-TR" b="1" dirty="0" err="1">
                <a:solidFill>
                  <a:srgbClr val="002060"/>
                </a:solidFill>
              </a:rPr>
              <a:t>cleaning</a:t>
            </a:r>
            <a:r>
              <a:rPr lang="tr-TR" b="1" dirty="0">
                <a:solidFill>
                  <a:srgbClr val="002060"/>
                </a:solidFill>
              </a:rPr>
              <a:t>) gibi tüm süreçlerin </a:t>
            </a:r>
            <a:r>
              <a:rPr lang="tr-TR" dirty="0">
                <a:solidFill>
                  <a:srgbClr val="002060"/>
                </a:solidFill>
              </a:rPr>
              <a:t>izlenmesi gerekiyor.</a:t>
            </a:r>
          </a:p>
          <a:p>
            <a:pPr marL="0" indent="0" algn="just">
              <a:buFontTx/>
              <a:buNone/>
            </a:pPr>
            <a:r>
              <a:rPr lang="tr-TR" dirty="0">
                <a:solidFill>
                  <a:srgbClr val="002060"/>
                </a:solidFill>
              </a:rPr>
              <a:t>- Yakıtların yanması kaynaklı CO2 salımı ile ilgili hallerde hammadde kaynaklı emisyonlar izlenmeli</a:t>
            </a:r>
          </a:p>
          <a:p>
            <a:pPr marL="0" indent="0" algn="just">
              <a:buFontTx/>
              <a:buNone/>
            </a:pPr>
            <a:r>
              <a:rPr lang="tr-TR" b="1" dirty="0">
                <a:solidFill>
                  <a:srgbClr val="002060"/>
                </a:solidFill>
              </a:rPr>
              <a:t>- Tedarik zincirinde emisyonu izlenecek girdiler: </a:t>
            </a:r>
            <a:r>
              <a:rPr lang="tr-TR" dirty="0">
                <a:solidFill>
                  <a:srgbClr val="002060"/>
                </a:solidFill>
              </a:rPr>
              <a:t>Yok</a:t>
            </a:r>
            <a:endParaRPr lang="tr-TR" b="1" dirty="0">
              <a:solidFill>
                <a:srgbClr val="002060"/>
              </a:solidFill>
            </a:endParaRPr>
          </a:p>
        </p:txBody>
      </p:sp>
      <p:sp>
        <p:nvSpPr>
          <p:cNvPr id="4" name="Slayt Numarası Yer Tutucusu 3"/>
          <p:cNvSpPr>
            <a:spLocks noGrp="1"/>
          </p:cNvSpPr>
          <p:nvPr>
            <p:ph type="sldNum" sz="quarter" idx="5"/>
          </p:nvPr>
        </p:nvSpPr>
        <p:spPr/>
        <p:txBody>
          <a:bodyPr/>
          <a:lstStyle/>
          <a:p>
            <a:fld id="{1CB790B0-57C3-449B-B3E1-9190DD3522BA}" type="slidenum">
              <a:rPr lang="tr-TR" smtClean="0"/>
              <a:pPr/>
              <a:t>24</a:t>
            </a:fld>
            <a:endParaRPr lang="tr-TR"/>
          </a:p>
        </p:txBody>
      </p:sp>
    </p:spTree>
    <p:extLst>
      <p:ext uri="{BB962C8B-B14F-4D97-AF65-F5344CB8AC3E}">
        <p14:creationId xmlns:p14="http://schemas.microsoft.com/office/powerpoint/2010/main" val="214500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t>25</a:t>
            </a:fld>
            <a:endParaRPr lang="tr-TR"/>
          </a:p>
        </p:txBody>
      </p:sp>
    </p:spTree>
    <p:extLst>
      <p:ext uri="{BB962C8B-B14F-4D97-AF65-F5344CB8AC3E}">
        <p14:creationId xmlns:p14="http://schemas.microsoft.com/office/powerpoint/2010/main" val="3588731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pPr/>
              <a:t>28</a:t>
            </a:fld>
            <a:endParaRPr lang="tr-TR"/>
          </a:p>
        </p:txBody>
      </p:sp>
    </p:spTree>
    <p:extLst>
      <p:ext uri="{BB962C8B-B14F-4D97-AF65-F5344CB8AC3E}">
        <p14:creationId xmlns:p14="http://schemas.microsoft.com/office/powerpoint/2010/main" val="11022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tr-TR" dirty="0"/>
          </a:p>
        </p:txBody>
      </p:sp>
      <p:sp>
        <p:nvSpPr>
          <p:cNvPr id="4" name="Slayt Numarası Yer Tutucusu 3"/>
          <p:cNvSpPr>
            <a:spLocks noGrp="1"/>
          </p:cNvSpPr>
          <p:nvPr>
            <p:ph type="sldNum" sz="quarter" idx="10"/>
          </p:nvPr>
        </p:nvSpPr>
        <p:spPr/>
        <p:txBody>
          <a:bodyPr/>
          <a:lstStyle/>
          <a:p>
            <a:pPr defTabSz="990752">
              <a:defRPr/>
            </a:pPr>
            <a:fld id="{1CB790B0-57C3-449B-B3E1-9190DD3522BA}" type="slidenum">
              <a:rPr lang="tr-TR" sz="1400">
                <a:solidFill>
                  <a:prstClr val="black"/>
                </a:solidFill>
                <a:latin typeface="Calibri"/>
              </a:rPr>
              <a:pPr defTabSz="990752">
                <a:defRPr/>
              </a:pPr>
              <a:t>2</a:t>
            </a:fld>
            <a:endParaRPr lang="tr-TR" sz="1400">
              <a:solidFill>
                <a:prstClr val="black"/>
              </a:solidFill>
              <a:latin typeface="Calibri"/>
            </a:endParaRPr>
          </a:p>
        </p:txBody>
      </p:sp>
    </p:spTree>
    <p:extLst>
      <p:ext uri="{BB962C8B-B14F-4D97-AF65-F5344CB8AC3E}">
        <p14:creationId xmlns:p14="http://schemas.microsoft.com/office/powerpoint/2010/main" val="129024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t>29</a:t>
            </a:fld>
            <a:endParaRPr lang="tr-TR"/>
          </a:p>
        </p:txBody>
      </p:sp>
    </p:spTree>
    <p:extLst>
      <p:ext uri="{BB962C8B-B14F-4D97-AF65-F5344CB8AC3E}">
        <p14:creationId xmlns:p14="http://schemas.microsoft.com/office/powerpoint/2010/main" val="1850293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3BA96A8F-5461-41C9-8B8A-5B9E001DCCC3}" type="slidenum">
              <a:rPr lang="tr-TR" altLang="en-US" smtClean="0"/>
              <a:pPr>
                <a:defRPr/>
              </a:pPr>
              <a:t>30</a:t>
            </a:fld>
            <a:endParaRPr lang="tr-TR" altLang="en-US"/>
          </a:p>
        </p:txBody>
      </p:sp>
    </p:spTree>
    <p:extLst>
      <p:ext uri="{BB962C8B-B14F-4D97-AF65-F5344CB8AC3E}">
        <p14:creationId xmlns:p14="http://schemas.microsoft.com/office/powerpoint/2010/main" val="34640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CB790B0-57C3-449B-B3E1-9190DD3522BA}" type="slidenum">
              <a:rPr lang="tr-TR" smtClean="0"/>
              <a:t>3</a:t>
            </a:fld>
            <a:endParaRPr lang="tr-TR"/>
          </a:p>
        </p:txBody>
      </p:sp>
    </p:spTree>
    <p:extLst>
      <p:ext uri="{BB962C8B-B14F-4D97-AF65-F5344CB8AC3E}">
        <p14:creationId xmlns:p14="http://schemas.microsoft.com/office/powerpoint/2010/main" val="232331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just">
              <a:lnSpc>
                <a:spcPct val="107000"/>
              </a:lnSpc>
              <a:spcAft>
                <a:spcPts val="800"/>
              </a:spcAft>
            </a:pPr>
            <a:r>
              <a:rPr lang="tr-TR" sz="1200" dirty="0">
                <a:solidFill>
                  <a:srgbClr val="2A3E6E"/>
                </a:solidFill>
                <a:latin typeface="Myriad Pro" panose="020B0503030403020204" pitchFamily="34" charset="0"/>
              </a:rPr>
              <a:t>AB Sınırda Karbon Düzenleme Mekanizması birçok konuda AB Emisyon Ticaret Sistemi’ni (AB ETS) aynalayan bir düzenlemedir. </a:t>
            </a:r>
          </a:p>
          <a:p>
            <a:pPr marL="342900" indent="-342900" algn="just">
              <a:lnSpc>
                <a:spcPct val="107000"/>
              </a:lnSpc>
              <a:spcAft>
                <a:spcPts val="800"/>
              </a:spcAft>
              <a:buFont typeface="Arial" panose="020B0604020202020204" pitchFamily="34" charset="0"/>
              <a:buChar char="•"/>
            </a:pPr>
            <a:r>
              <a:rPr lang="tr-TR" sz="1200" dirty="0">
                <a:solidFill>
                  <a:srgbClr val="2A3E6E"/>
                </a:solidFill>
                <a:latin typeface="Myriad Pro" panose="020B0503030403020204" pitchFamily="34" charset="0"/>
              </a:rPr>
              <a:t>SKDM sertifika fiyatı = AB ETS’de oluşan haftalık ortalama fiyat</a:t>
            </a:r>
          </a:p>
          <a:p>
            <a:pPr marL="342900" indent="-342900" algn="just">
              <a:lnSpc>
                <a:spcPct val="107000"/>
              </a:lnSpc>
              <a:spcAft>
                <a:spcPts val="800"/>
              </a:spcAft>
              <a:buFont typeface="Arial" panose="020B0604020202020204" pitchFamily="34" charset="0"/>
              <a:buChar char="•"/>
            </a:pPr>
            <a:r>
              <a:rPr lang="tr-TR" sz="1200" dirty="0">
                <a:solidFill>
                  <a:srgbClr val="2A3E6E"/>
                </a:solidFill>
                <a:latin typeface="Myriad Pro" panose="020B0503030403020204" pitchFamily="34" charset="0"/>
              </a:rPr>
              <a:t>AB ETS kapsamında ilgili sektörlere dağıtılan ücretsiz tahsisatlar SKDM mali yükünü düşürecektir.</a:t>
            </a:r>
          </a:p>
          <a:p>
            <a:pPr marL="342900" indent="-342900" algn="just">
              <a:lnSpc>
                <a:spcPct val="107000"/>
              </a:lnSpc>
              <a:spcAft>
                <a:spcPts val="800"/>
              </a:spcAft>
              <a:buFont typeface="Arial" panose="020B0604020202020204" pitchFamily="34" charset="0"/>
              <a:buChar char="•"/>
            </a:pPr>
            <a:r>
              <a:rPr lang="tr-TR" sz="1200" dirty="0">
                <a:solidFill>
                  <a:srgbClr val="2A3E6E"/>
                </a:solidFill>
                <a:latin typeface="Myriad Pro" panose="020B0503030403020204" pitchFamily="34" charset="0"/>
              </a:rPr>
              <a:t>AB ETS revizyonu kapsamında ücretsiz tahsisatlar 2034 yılına kadar aşamalı olarak sonlandırılacaktır. </a:t>
            </a:r>
          </a:p>
          <a:p>
            <a:pPr marL="342900" indent="-342900" algn="just">
              <a:lnSpc>
                <a:spcPct val="107000"/>
              </a:lnSpc>
              <a:spcAft>
                <a:spcPts val="800"/>
              </a:spcAft>
              <a:buFont typeface="Arial" panose="020B0604020202020204" pitchFamily="34" charset="0"/>
              <a:buChar char="•"/>
            </a:pPr>
            <a:r>
              <a:rPr lang="tr-TR" sz="1200" dirty="0">
                <a:solidFill>
                  <a:srgbClr val="2A3E6E"/>
                </a:solidFill>
                <a:latin typeface="Myriad Pro" panose="020B0503030403020204" pitchFamily="34" charset="0"/>
              </a:rPr>
              <a:t>SKDM Uygulama Dönemi itibariyle doğrulama ve akreditasyon için de AB ETS kapsamındaki İRD düzenlemesine atıf yapılmaktadır. </a:t>
            </a:r>
          </a:p>
          <a:p>
            <a:pPr marL="342900" indent="-342900" algn="just">
              <a:lnSpc>
                <a:spcPct val="107000"/>
              </a:lnSpc>
              <a:spcAft>
                <a:spcPts val="800"/>
              </a:spcAft>
              <a:buFont typeface="Arial" panose="020B0604020202020204" pitchFamily="34" charset="0"/>
              <a:buChar char="•"/>
            </a:pPr>
            <a:r>
              <a:rPr lang="tr-TR" sz="1200" dirty="0">
                <a:solidFill>
                  <a:srgbClr val="2A3E6E"/>
                </a:solidFill>
                <a:latin typeface="Myriad Pro" panose="020B0503030403020204" pitchFamily="34" charset="0"/>
              </a:rPr>
              <a:t>Uluslararası yükümlülükleri dahilinde AB, SKDM hesaplama yöntemini ürün/tesis farkını gözeterek AB ETS ile uyumlu olarak belirlemelidir. </a:t>
            </a:r>
          </a:p>
          <a:p>
            <a:pPr marL="342900" indent="-342900" algn="just">
              <a:lnSpc>
                <a:spcPct val="107000"/>
              </a:lnSpc>
              <a:spcAft>
                <a:spcPts val="800"/>
              </a:spcAft>
              <a:buFont typeface="Arial" panose="020B0604020202020204" pitchFamily="34" charset="0"/>
              <a:buChar char="•"/>
            </a:pPr>
            <a:r>
              <a:rPr lang="tr-TR" sz="1200" dirty="0">
                <a:solidFill>
                  <a:srgbClr val="2A3E6E"/>
                </a:solidFill>
                <a:latin typeface="Myriad Pro" panose="020B0503030403020204" pitchFamily="34" charset="0"/>
              </a:rPr>
              <a:t>Avrupa Birliği Emisyon Ticaret Sistemi’nin (ETS) revizyonu, denizcilik sektöründen kaynaklanan sera gazı emisyonlarının ETS’ye dahil edilmesi, havacılık sektöründe ETS’nin revize edilmesi ve ikinci Emisyon Ticaret Sistemi’nden (ETS2) olumsuz etkilenebilecek hane halklarının zararlarının telafisi için bir Sosyal İklim Fonu oluşturulmasına yönelik mevzuatlar, AB Resmi Gazetesi’nin 16 Mayıs 2023 tarihli ve L130 sayılı nüshasında yayımlanmış ve takip eden 20. günde yürürlüğe girmiştir.</a:t>
            </a:r>
          </a:p>
          <a:p>
            <a:pPr marL="342900" marR="0" lvl="0" indent="-34290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tr-TR" sz="1200" kern="1200" dirty="0">
                <a:solidFill>
                  <a:srgbClr val="2A3E6E"/>
                </a:solidFill>
                <a:latin typeface="Myriad Pro" panose="020B0503030403020204" pitchFamily="34" charset="0"/>
                <a:ea typeface="+mn-ea"/>
                <a:cs typeface="+mn-cs"/>
              </a:rPr>
              <a:t>Emisyon Ticaret Sisteminin sıkılaştırılması ile ETS kapsamında yer alan sektörlerde emisyonların 2005 yılına kıyasla 2030 yılında %62 oranında azaltılması hedeflenmekte; bu çerçevede, tek defaya mahsus olmak üzere sistemden 2024 yılında 90 milyon, 2026 yılında 27 milyon ton tahsisatın (</a:t>
            </a:r>
            <a:r>
              <a:rPr lang="tr-TR" sz="1200" kern="1200" dirty="0" err="1">
                <a:solidFill>
                  <a:srgbClr val="2A3E6E"/>
                </a:solidFill>
                <a:latin typeface="Myriad Pro" panose="020B0503030403020204" pitchFamily="34" charset="0"/>
                <a:ea typeface="+mn-ea"/>
                <a:cs typeface="+mn-cs"/>
              </a:rPr>
              <a:t>emission</a:t>
            </a:r>
            <a:r>
              <a:rPr lang="tr-TR" sz="1200" kern="1200" dirty="0">
                <a:solidFill>
                  <a:srgbClr val="2A3E6E"/>
                </a:solidFill>
                <a:latin typeface="Myriad Pro" panose="020B0503030403020204" pitchFamily="34" charset="0"/>
                <a:ea typeface="+mn-ea"/>
                <a:cs typeface="+mn-cs"/>
              </a:rPr>
              <a:t> </a:t>
            </a:r>
            <a:r>
              <a:rPr lang="tr-TR" sz="1200" kern="1200" dirty="0" err="1">
                <a:solidFill>
                  <a:srgbClr val="2A3E6E"/>
                </a:solidFill>
                <a:latin typeface="Myriad Pro" panose="020B0503030403020204" pitchFamily="34" charset="0"/>
                <a:ea typeface="+mn-ea"/>
                <a:cs typeface="+mn-cs"/>
              </a:rPr>
              <a:t>allowance</a:t>
            </a:r>
            <a:r>
              <a:rPr lang="tr-TR" sz="1200" kern="1200" dirty="0">
                <a:solidFill>
                  <a:srgbClr val="2A3E6E"/>
                </a:solidFill>
                <a:latin typeface="Myriad Pro" panose="020B0503030403020204" pitchFamily="34" charset="0"/>
                <a:ea typeface="+mn-ea"/>
                <a:cs typeface="+mn-cs"/>
              </a:rPr>
              <a:t>) kaldırılması, eş anlı olarak da piyasada işlem gören </a:t>
            </a:r>
            <a:r>
              <a:rPr lang="tr-TR" sz="1200" kern="1200" dirty="0" err="1">
                <a:solidFill>
                  <a:srgbClr val="2A3E6E"/>
                </a:solidFill>
                <a:latin typeface="Myriad Pro" panose="020B0503030403020204" pitchFamily="34" charset="0"/>
                <a:ea typeface="+mn-ea"/>
                <a:cs typeface="+mn-cs"/>
              </a:rPr>
              <a:t>tahsisatların</a:t>
            </a:r>
            <a:r>
              <a:rPr lang="tr-TR" sz="1200" kern="1200" dirty="0">
                <a:solidFill>
                  <a:srgbClr val="2A3E6E"/>
                </a:solidFill>
                <a:latin typeface="Myriad Pro" panose="020B0503030403020204" pitchFamily="34" charset="0"/>
                <a:ea typeface="+mn-ea"/>
                <a:cs typeface="+mn-cs"/>
              </a:rPr>
              <a:t> 2024-2027 döneminde yıllık %4,3, 2028-2030 döneminde ise %4,4 oranında azaltılması öngörülmektedir. Bunun yanında, sistem içinde dağıtılan ücretsiz tahsisatlar 2026-2034 döneminde belirli oranlarda azaltılarak kaldırılacaktır. Piyasadaki emisyon miktarının azaltılması, karbon ücretinin yükselmesine sebep olacak, bu da firmaları maliyetlerini düşürmek üzere üretim süreçlerinin yenilenmesi, temiz üretim teknolojilerinin adaptasyonu gibi emisyon </a:t>
            </a:r>
            <a:r>
              <a:rPr lang="tr-TR" sz="1200" kern="1200" dirty="0" err="1">
                <a:solidFill>
                  <a:srgbClr val="2A3E6E"/>
                </a:solidFill>
                <a:latin typeface="Myriad Pro" panose="020B0503030403020204" pitchFamily="34" charset="0"/>
                <a:ea typeface="+mn-ea"/>
                <a:cs typeface="+mn-cs"/>
              </a:rPr>
              <a:t>azaltımına</a:t>
            </a:r>
            <a:r>
              <a:rPr lang="tr-TR" sz="1200" kern="1200" dirty="0">
                <a:solidFill>
                  <a:srgbClr val="2A3E6E"/>
                </a:solidFill>
                <a:latin typeface="Myriad Pro" panose="020B0503030403020204" pitchFamily="34" charset="0"/>
                <a:ea typeface="+mn-ea"/>
                <a:cs typeface="+mn-cs"/>
              </a:rPr>
              <a:t> yönelik yatırımları artırmaya yönlendirecektir.   </a:t>
            </a:r>
          </a:p>
          <a:p>
            <a:pPr marL="342900" indent="-342900" algn="just" defTabSz="914400" rtl="0" eaLnBrk="1" latinLnBrk="0" hangingPunct="1">
              <a:lnSpc>
                <a:spcPct val="107000"/>
              </a:lnSpc>
              <a:spcAft>
                <a:spcPts val="800"/>
              </a:spcAft>
              <a:buFont typeface="Arial" panose="020B0604020202020204" pitchFamily="34" charset="0"/>
              <a:buChar char="•"/>
            </a:pPr>
            <a:endParaRPr lang="tr-TR" sz="1200" kern="1200" dirty="0">
              <a:solidFill>
                <a:srgbClr val="2A3E6E"/>
              </a:solidFill>
              <a:latin typeface="Myriad Pro" panose="020B0503030403020204" pitchFamily="34" charset="0"/>
              <a:ea typeface="+mn-ea"/>
              <a:cs typeface="+mn-cs"/>
            </a:endParaRPr>
          </a:p>
          <a:p>
            <a:endParaRPr lang="tr-TR" dirty="0"/>
          </a:p>
        </p:txBody>
      </p:sp>
      <p:sp>
        <p:nvSpPr>
          <p:cNvPr id="4" name="Slide Number Placeholder 3"/>
          <p:cNvSpPr>
            <a:spLocks noGrp="1"/>
          </p:cNvSpPr>
          <p:nvPr>
            <p:ph type="sldNum" sz="quarter" idx="10"/>
          </p:nvPr>
        </p:nvSpPr>
        <p:spPr/>
        <p:txBody>
          <a:bodyPr/>
          <a:lstStyle/>
          <a:p>
            <a:fld id="{1CB790B0-57C3-449B-B3E1-9190DD3522BA}" type="slidenum">
              <a:rPr lang="tr-TR" smtClean="0"/>
              <a:pPr/>
              <a:t>4</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solidFill>
                  <a:srgbClr val="212529"/>
                </a:solidFill>
                <a:latin typeface="Roboto"/>
              </a:rPr>
              <a:t>Avrupa Birliği, 2050 yılında ilk iklim-nötr kıta olma hedefini gütmekte ve net sıfır emisyon hedefine ulaşmak üzere 2030 yılına kadar, 2019’daki seviyelere kıyasla sera gazı emisyonlarını %55 oranında azaltmayı taahhüt etmektedir. </a:t>
            </a:r>
          </a:p>
          <a:p>
            <a:endParaRPr lang="tr-TR" dirty="0">
              <a:solidFill>
                <a:srgbClr val="212529"/>
              </a:solidFill>
              <a:latin typeface="Roboto"/>
            </a:endParaRPr>
          </a:p>
          <a:p>
            <a:r>
              <a:rPr lang="tr-TR" dirty="0">
                <a:solidFill>
                  <a:srgbClr val="212529"/>
                </a:solidFill>
                <a:latin typeface="Roboto"/>
              </a:rPr>
              <a:t>Sınırda Karbon Düzenleme Mekanizması (SKDM), Avrupa Birliği’nin (AB) Avrupa Yeşil Mutabakatı ile ortaya koyduğu, sera gazı emisyon azaltımı hedeflerine ulaşılması açısından temel araçlardan birisidir.  </a:t>
            </a:r>
            <a:br>
              <a:rPr lang="tr-TR" dirty="0"/>
            </a:br>
            <a:endParaRPr lang="tr-TR" dirty="0"/>
          </a:p>
          <a:p>
            <a:r>
              <a:rPr lang="tr-TR" dirty="0">
                <a:solidFill>
                  <a:srgbClr val="212529"/>
                </a:solidFill>
                <a:latin typeface="Roboto"/>
              </a:rPr>
              <a:t>SKDM ile AB içinde 2005 yılından bu yana uygulanan Emisyon Ticaret Sistemine (ETS) eşdeğer bir karbon ücretlendirmesinin, SKDM kapsamına giren ürünlerin ithalatında da uygulanması öngörülmektedir. </a:t>
            </a:r>
          </a:p>
          <a:p>
            <a:endParaRPr lang="tr-TR" dirty="0">
              <a:solidFill>
                <a:srgbClr val="212529"/>
              </a:solidFill>
              <a:latin typeface="Roboto"/>
            </a:endParaRPr>
          </a:p>
          <a:p>
            <a:r>
              <a:rPr lang="tr-TR" dirty="0">
                <a:solidFill>
                  <a:srgbClr val="212529"/>
                </a:solidFill>
                <a:latin typeface="Roboto"/>
              </a:rPr>
              <a:t>AB bu mekanizma ile bir yandan yeşil dönüşümün yaratacağı maliyet karşısında Avrupa’nın rekabetçiliğinin korunmasını, diğer taraftan küresel düzeyde iklim değişikliği ile mücadele çabasının artırılmasını hedeflemektedir.</a:t>
            </a:r>
            <a:endParaRPr lang="tr-TR" dirty="0"/>
          </a:p>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t>5</a:t>
            </a:fld>
            <a:endParaRPr lang="tr-TR"/>
          </a:p>
        </p:txBody>
      </p:sp>
    </p:spTree>
    <p:extLst>
      <p:ext uri="{BB962C8B-B14F-4D97-AF65-F5344CB8AC3E}">
        <p14:creationId xmlns:p14="http://schemas.microsoft.com/office/powerpoint/2010/main" val="402200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dirty="0"/>
              <a:t>Not: Slayttaki girdiler ve kullanıcı sektörler</a:t>
            </a:r>
            <a:r>
              <a:rPr lang="tr-TR" baseline="0" dirty="0"/>
              <a:t> üçlü uzlaşı ile Komisyon’un önerisine ilave olarak getirilenler, bunun dışında da girdi ve kullanıcı ürünler mevcut. </a:t>
            </a:r>
            <a:endParaRPr lang="en-GB" dirty="0"/>
          </a:p>
        </p:txBody>
      </p:sp>
      <p:sp>
        <p:nvSpPr>
          <p:cNvPr id="4" name="Slayt Numarası Yer Tutucusu 3"/>
          <p:cNvSpPr>
            <a:spLocks noGrp="1"/>
          </p:cNvSpPr>
          <p:nvPr>
            <p:ph type="sldNum" sz="quarter" idx="10"/>
          </p:nvPr>
        </p:nvSpPr>
        <p:spPr/>
        <p:txBody>
          <a:bodyPr/>
          <a:lstStyle/>
          <a:p>
            <a:fld id="{1CB790B0-57C3-449B-B3E1-9190DD3522BA}" type="slidenum">
              <a:rPr lang="tr-TR" smtClean="0"/>
              <a:pPr/>
              <a:t>6</a:t>
            </a:fld>
            <a:endParaRPr lang="tr-TR"/>
          </a:p>
        </p:txBody>
      </p:sp>
    </p:spTree>
    <p:extLst>
      <p:ext uri="{BB962C8B-B14F-4D97-AF65-F5344CB8AC3E}">
        <p14:creationId xmlns:p14="http://schemas.microsoft.com/office/powerpoint/2010/main" val="780232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endParaRPr lang="en-GB" dirty="0"/>
          </a:p>
        </p:txBody>
      </p:sp>
      <p:sp>
        <p:nvSpPr>
          <p:cNvPr id="4" name="Slayt Numarası Yer Tutucusu 3"/>
          <p:cNvSpPr>
            <a:spLocks noGrp="1"/>
          </p:cNvSpPr>
          <p:nvPr>
            <p:ph type="sldNum" sz="quarter" idx="10"/>
          </p:nvPr>
        </p:nvSpPr>
        <p:spPr/>
        <p:txBody>
          <a:bodyPr/>
          <a:lstStyle/>
          <a:p>
            <a:fld id="{1CB790B0-57C3-449B-B3E1-9190DD3522BA}" type="slidenum">
              <a:rPr lang="tr-TR" smtClean="0"/>
              <a:pPr/>
              <a:t>7</a:t>
            </a:fld>
            <a:endParaRPr lang="tr-TR"/>
          </a:p>
        </p:txBody>
      </p:sp>
    </p:spTree>
    <p:extLst>
      <p:ext uri="{BB962C8B-B14F-4D97-AF65-F5344CB8AC3E}">
        <p14:creationId xmlns:p14="http://schemas.microsoft.com/office/powerpoint/2010/main" val="186972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t>8</a:t>
            </a:fld>
            <a:endParaRPr lang="tr-TR"/>
          </a:p>
        </p:txBody>
      </p:sp>
    </p:spTree>
    <p:extLst>
      <p:ext uri="{BB962C8B-B14F-4D97-AF65-F5344CB8AC3E}">
        <p14:creationId xmlns:p14="http://schemas.microsoft.com/office/powerpoint/2010/main" val="360691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CB790B0-57C3-449B-B3E1-9190DD3522BA}" type="slidenum">
              <a:rPr lang="tr-TR" smtClean="0"/>
              <a:pPr/>
              <a:t>9</a:t>
            </a:fld>
            <a:endParaRPr lang="tr-TR"/>
          </a:p>
        </p:txBody>
      </p:sp>
    </p:spTree>
    <p:extLst>
      <p:ext uri="{BB962C8B-B14F-4D97-AF65-F5344CB8AC3E}">
        <p14:creationId xmlns:p14="http://schemas.microsoft.com/office/powerpoint/2010/main" val="3621500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C42C159-BD18-4FEF-91E5-D1631DE74D1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FD370F9-3E6D-428C-8435-ED43FEFFF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B59A62E-936F-4D8F-8097-D535DDD1284D}"/>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5" name="Alt Bilgi Yer Tutucusu 4">
            <a:extLst>
              <a:ext uri="{FF2B5EF4-FFF2-40B4-BE49-F238E27FC236}">
                <a16:creationId xmlns:a16="http://schemas.microsoft.com/office/drawing/2014/main" id="{7AA7206E-B850-4083-9F54-08CEE150B7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3F568B1-D326-4F42-B701-6C360A2884B7}"/>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68507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7A94AFC-7426-4F98-93FF-4C3D23CE2AF9}"/>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4B347E8-C630-40A5-830F-507DD366C1B8}"/>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826C961-F8AF-4EC9-9591-9C8888373427}"/>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5" name="Alt Bilgi Yer Tutucusu 4">
            <a:extLst>
              <a:ext uri="{FF2B5EF4-FFF2-40B4-BE49-F238E27FC236}">
                <a16:creationId xmlns:a16="http://schemas.microsoft.com/office/drawing/2014/main" id="{2E20F46B-A967-4FB2-B3C2-A53F4BBEDFB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5E87128-D9D2-4C70-A58F-F2CECB6B22E1}"/>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3535051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5E88E4D-7B43-4ADA-9D75-ED5C5F8BB94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C2DF633-6ABF-41D6-9656-92A7C960C5A0}"/>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A03D74A-4014-4936-B0E3-B4BF0AEF761B}"/>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5" name="Alt Bilgi Yer Tutucusu 4">
            <a:extLst>
              <a:ext uri="{FF2B5EF4-FFF2-40B4-BE49-F238E27FC236}">
                <a16:creationId xmlns:a16="http://schemas.microsoft.com/office/drawing/2014/main" id="{C2CB207A-E67B-42DD-BA44-9F40FC0B78F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AE93355-9B00-438E-8DE1-314F6DD13F30}"/>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286129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lvl1pPr>
              <a:defRPr/>
            </a:lvl1pPr>
          </a:lstStyle>
          <a:p>
            <a:pPr>
              <a:defRPr/>
            </a:pPr>
            <a:endParaRPr lang="tr-TR" altLang="tr-TR" dirty="0"/>
          </a:p>
        </p:txBody>
      </p:sp>
    </p:spTree>
    <p:extLst>
      <p:ext uri="{BB962C8B-B14F-4D97-AF65-F5344CB8AC3E}">
        <p14:creationId xmlns:p14="http://schemas.microsoft.com/office/powerpoint/2010/main" val="3735065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5F1F71-7134-4A27-81B7-FD61EF209128}"/>
              </a:ext>
            </a:extLst>
          </p:cNvPr>
          <p:cNvSpPr>
            <a:spLocks noGrp="1"/>
          </p:cNvSpPr>
          <p:nvPr>
            <p:ph type="sldNum" sz="quarter" idx="12"/>
          </p:nvPr>
        </p:nvSpPr>
        <p:spPr>
          <a:xfrm>
            <a:off x="9020799" y="6356349"/>
            <a:ext cx="2743200" cy="365125"/>
          </a:xfrm>
        </p:spPr>
        <p:txBody>
          <a:bodyPr/>
          <a:lstStyle/>
          <a:p>
            <a:endParaRPr lang="tr-TR" dirty="0"/>
          </a:p>
        </p:txBody>
      </p:sp>
      <p:sp>
        <p:nvSpPr>
          <p:cNvPr id="5" name="TextBox 4">
            <a:extLst>
              <a:ext uri="{FF2B5EF4-FFF2-40B4-BE49-F238E27FC236}">
                <a16:creationId xmlns:a16="http://schemas.microsoft.com/office/drawing/2014/main" id="{F4DD0F04-57DC-4437-94B4-411D408DC0E6}"/>
              </a:ext>
            </a:extLst>
          </p:cNvPr>
          <p:cNvSpPr txBox="1"/>
          <p:nvPr userDrawn="1"/>
        </p:nvSpPr>
        <p:spPr>
          <a:xfrm>
            <a:off x="11581133" y="6398101"/>
            <a:ext cx="219932" cy="276999"/>
          </a:xfrm>
          <a:prstGeom prst="rect">
            <a:avLst/>
          </a:prstGeom>
          <a:noFill/>
        </p:spPr>
        <p:txBody>
          <a:bodyPr wrap="none" rtlCol="0">
            <a:spAutoFit/>
          </a:bodyPr>
          <a:lstStyle/>
          <a:p>
            <a:r>
              <a:rPr lang="tr-TR" sz="1200" dirty="0">
                <a:solidFill>
                  <a:srgbClr val="898989"/>
                </a:solidFill>
              </a:rPr>
              <a:t> </a:t>
            </a:r>
          </a:p>
        </p:txBody>
      </p:sp>
    </p:spTree>
    <p:extLst>
      <p:ext uri="{BB962C8B-B14F-4D97-AF65-F5344CB8AC3E}">
        <p14:creationId xmlns:p14="http://schemas.microsoft.com/office/powerpoint/2010/main" val="1728035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lvl1pPr>
              <a:defRPr/>
            </a:lvl1pPr>
          </a:lstStyle>
          <a:p>
            <a:pPr>
              <a:defRPr/>
            </a:pPr>
            <a:endParaRPr lang="tr-TR" altLang="tr-TR" dirty="0"/>
          </a:p>
        </p:txBody>
      </p:sp>
    </p:spTree>
    <p:extLst>
      <p:ext uri="{BB962C8B-B14F-4D97-AF65-F5344CB8AC3E}">
        <p14:creationId xmlns:p14="http://schemas.microsoft.com/office/powerpoint/2010/main" val="3479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77208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5754A1-6254-4100-A17F-D6E3B18442C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1ECA774-8299-4238-B41B-2294D192C7E7}"/>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C0DF6D8-26CE-4511-AC70-73D489E543A7}"/>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5" name="Alt Bilgi Yer Tutucusu 4">
            <a:extLst>
              <a:ext uri="{FF2B5EF4-FFF2-40B4-BE49-F238E27FC236}">
                <a16:creationId xmlns:a16="http://schemas.microsoft.com/office/drawing/2014/main" id="{47F2A22C-F3D1-4313-9DE3-3918D608C6B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A18DD5E-3D11-4158-8037-F0A162523E76}"/>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188221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D61DC7A-BBC8-4E43-9B92-D8320D75A3E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415401A-210E-493F-AED5-2387B1355F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2339D210-55EB-4ACB-A8F6-F940A926C9C7}"/>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5" name="Alt Bilgi Yer Tutucusu 4">
            <a:extLst>
              <a:ext uri="{FF2B5EF4-FFF2-40B4-BE49-F238E27FC236}">
                <a16:creationId xmlns:a16="http://schemas.microsoft.com/office/drawing/2014/main" id="{0B13381D-9546-4E97-8917-239F7A561C5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7F7345B-D32B-4ED7-8DEF-0754084F0BEA}"/>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4198176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DA86513-1DFB-4636-ABE9-128BC44FF75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04B9BDE-8DAA-49EE-9A6A-375EADFBC4EA}"/>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2A573FDF-6A8B-41CA-ABB6-678EA73645E1}"/>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521C4F3-C337-40D3-AD63-AAA2224EE435}"/>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6" name="Alt Bilgi Yer Tutucusu 5">
            <a:extLst>
              <a:ext uri="{FF2B5EF4-FFF2-40B4-BE49-F238E27FC236}">
                <a16:creationId xmlns:a16="http://schemas.microsoft.com/office/drawing/2014/main" id="{62681388-DB04-4621-9B28-1C6B54FAFDC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E6D00AD-D0E9-4179-9B8C-8DA74349EF9D}"/>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2517578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0C8AC8E-58F2-464F-9D17-88F30F8F46D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3DB4DC9-4080-4E32-87B9-B90E890D4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3C93A4F0-A2AC-4D8F-AE0B-59BC50D68CF6}"/>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A8A4B6C-1ABD-455F-BC7F-F3BC034CF2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27A93873-7383-416B-B67D-1A160372DF0C}"/>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7D81972-523A-4F2C-8D59-1C8ED460ED81}"/>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8" name="Alt Bilgi Yer Tutucusu 7">
            <a:extLst>
              <a:ext uri="{FF2B5EF4-FFF2-40B4-BE49-F238E27FC236}">
                <a16:creationId xmlns:a16="http://schemas.microsoft.com/office/drawing/2014/main" id="{C1AAE573-9F33-4CB1-A373-D9782383462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C86DE47-0C5E-4A7D-8DB3-D7891CEE795C}"/>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429118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7963D84-92A4-407F-8CAF-1BFDAAA0FFA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15A68F7-BF93-4D41-A991-1813B481DE3C}"/>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4" name="Alt Bilgi Yer Tutucusu 3">
            <a:extLst>
              <a:ext uri="{FF2B5EF4-FFF2-40B4-BE49-F238E27FC236}">
                <a16:creationId xmlns:a16="http://schemas.microsoft.com/office/drawing/2014/main" id="{4666AB31-A052-4D95-9DC2-E8454FCE2B42}"/>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BEF1CF5-0CE9-4C7A-93A9-FB7A2DAF1BA3}"/>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130326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9C112A1-63C9-437B-BEF8-A5C83DDE1419}"/>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3" name="Alt Bilgi Yer Tutucusu 2">
            <a:extLst>
              <a:ext uri="{FF2B5EF4-FFF2-40B4-BE49-F238E27FC236}">
                <a16:creationId xmlns:a16="http://schemas.microsoft.com/office/drawing/2014/main" id="{229FB8CF-E7DC-41D9-A2D6-CFD667F5ECC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10F09A6-54B6-4A5D-8779-9F838438EE6A}"/>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2718272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698C405-7194-45D7-98BF-C148E27F7F6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8173338-965F-47E5-A9E4-BDC9213E2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0D6FC6B-A904-4F1F-BBA6-06FA39434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92BCE4D0-1677-4352-9E62-35C8A414A20F}"/>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6" name="Alt Bilgi Yer Tutucusu 5">
            <a:extLst>
              <a:ext uri="{FF2B5EF4-FFF2-40B4-BE49-F238E27FC236}">
                <a16:creationId xmlns:a16="http://schemas.microsoft.com/office/drawing/2014/main" id="{6C09D76D-7E19-4B56-9A3B-48AAFFA5CF9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8F9D74A-4FDB-4F08-A628-6BB28FE9730C}"/>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259710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7DA7184-2F1C-459A-B308-143300B04ED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95B28CC9-844F-41D4-9121-D295D60029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87691E6-157E-4041-BAC2-4465ED563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4B7F9395-40D1-4B68-8C92-78DD3CA53037}"/>
              </a:ext>
            </a:extLst>
          </p:cNvPr>
          <p:cNvSpPr>
            <a:spLocks noGrp="1"/>
          </p:cNvSpPr>
          <p:nvPr>
            <p:ph type="dt" sz="half" idx="10"/>
          </p:nvPr>
        </p:nvSpPr>
        <p:spPr/>
        <p:txBody>
          <a:bodyPr/>
          <a:lstStyle/>
          <a:p>
            <a:fld id="{60905F10-1124-4F82-9B0A-296E12E87CFE}" type="datetimeFigureOut">
              <a:rPr lang="tr-TR" smtClean="0"/>
              <a:t>27.10.2023</a:t>
            </a:fld>
            <a:endParaRPr lang="tr-TR"/>
          </a:p>
        </p:txBody>
      </p:sp>
      <p:sp>
        <p:nvSpPr>
          <p:cNvPr id="6" name="Alt Bilgi Yer Tutucusu 5">
            <a:extLst>
              <a:ext uri="{FF2B5EF4-FFF2-40B4-BE49-F238E27FC236}">
                <a16:creationId xmlns:a16="http://schemas.microsoft.com/office/drawing/2014/main" id="{C022DBB0-0743-4BCA-8D2C-4371755B498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46BED11-D9C1-4A4E-923F-4F84873A9D24}"/>
              </a:ext>
            </a:extLst>
          </p:cNvPr>
          <p:cNvSpPr>
            <a:spLocks noGrp="1"/>
          </p:cNvSpPr>
          <p:nvPr>
            <p:ph type="sldNum" sz="quarter" idx="12"/>
          </p:nvPr>
        </p:nvSpPr>
        <p:spPr/>
        <p:txBody>
          <a:bodyPr/>
          <a:lstStyle/>
          <a:p>
            <a:fld id="{9D0A5D85-2027-4720-B9B5-73A6DB174904}" type="slidenum">
              <a:rPr lang="tr-TR" smtClean="0"/>
              <a:t>‹#›</a:t>
            </a:fld>
            <a:endParaRPr lang="tr-TR"/>
          </a:p>
        </p:txBody>
      </p:sp>
    </p:spTree>
    <p:extLst>
      <p:ext uri="{BB962C8B-B14F-4D97-AF65-F5344CB8AC3E}">
        <p14:creationId xmlns:p14="http://schemas.microsoft.com/office/powerpoint/2010/main" val="394319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4D5278F-B0D9-4F87-8F6A-F232BA73C3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6C212A8-8F6E-417B-B0D6-55067693A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D5461F8-1BFF-40C7-8E7F-EA142DFAE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05F10-1124-4F82-9B0A-296E12E87CFE}" type="datetimeFigureOut">
              <a:rPr lang="tr-TR" smtClean="0"/>
              <a:t>27.10.2023</a:t>
            </a:fld>
            <a:endParaRPr lang="tr-TR"/>
          </a:p>
        </p:txBody>
      </p:sp>
      <p:sp>
        <p:nvSpPr>
          <p:cNvPr id="5" name="Alt Bilgi Yer Tutucusu 4">
            <a:extLst>
              <a:ext uri="{FF2B5EF4-FFF2-40B4-BE49-F238E27FC236}">
                <a16:creationId xmlns:a16="http://schemas.microsoft.com/office/drawing/2014/main" id="{9C0464C4-A2B0-4074-BAAF-25FA3369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BC53A3D2-6992-4B31-A4CE-28CB942FC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A5D85-2027-4720-B9B5-73A6DB174904}" type="slidenum">
              <a:rPr lang="tr-TR" smtClean="0"/>
              <a:t>‹#›</a:t>
            </a:fld>
            <a:endParaRPr lang="tr-TR"/>
          </a:p>
        </p:txBody>
      </p:sp>
    </p:spTree>
    <p:extLst>
      <p:ext uri="{BB962C8B-B14F-4D97-AF65-F5344CB8AC3E}">
        <p14:creationId xmlns:p14="http://schemas.microsoft.com/office/powerpoint/2010/main" val="306421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AE264D-BFCB-4EC8-B032-C8BF9C272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DE9775CA-BF94-476E-9539-CD583E9025FD}"/>
              </a:ext>
            </a:extLst>
          </p:cNvPr>
          <p:cNvSpPr>
            <a:spLocks noGrp="1"/>
          </p:cNvSpPr>
          <p:nvPr>
            <p:ph type="sldNum" sz="quarter" idx="4"/>
          </p:nvPr>
        </p:nvSpPr>
        <p:spPr>
          <a:xfrm>
            <a:off x="902080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tr-TR" dirty="0"/>
          </a:p>
        </p:txBody>
      </p:sp>
    </p:spTree>
    <p:extLst>
      <p:ext uri="{BB962C8B-B14F-4D97-AF65-F5344CB8AC3E}">
        <p14:creationId xmlns:p14="http://schemas.microsoft.com/office/powerpoint/2010/main" val="16345800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8.xml"/><Relationship Id="rId7" Type="http://schemas.openxmlformats.org/officeDocument/2006/relationships/image" Target="../media/image21.pn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eur-lex.europa.eu/legal-content/EN/TXT/PDF/?uri=OJ:L:2022:282:FULL&amp;from=E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jpeg"/><Relationship Id="rId1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15.jpg"/><Relationship Id="rId17" Type="http://schemas.openxmlformats.org/officeDocument/2006/relationships/diagramColors" Target="../diagrams/colors2.xml"/><Relationship Id="rId2" Type="http://schemas.openxmlformats.org/officeDocument/2006/relationships/notesSlide" Target="../notesSlides/notesSlide6.xml"/><Relationship Id="rId16" Type="http://schemas.openxmlformats.org/officeDocument/2006/relationships/diagramQuickStyle" Target="../diagrams/quickStyle2.xml"/><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Layout" Target="../diagrams/layout2.xml"/><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png"/><Relationship Id="rId1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taxation-customs.ec.europa.eu/carbon-border-adjustment-mechanism_en"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endParaRPr lang="en-US"/>
          </a:p>
        </p:txBody>
      </p:sp>
      <p:sp>
        <p:nvSpPr>
          <p:cNvPr id="3" name="Content Placeholder 2"/>
          <p:cNvSpPr>
            <a:spLocks noGrp="1"/>
          </p:cNvSpPr>
          <p:nvPr>
            <p:ph idx="4294967295"/>
          </p:nvPr>
        </p:nvSpPr>
        <p:spPr/>
        <p:txBody>
          <a:bodyPr/>
          <a:lstStyle/>
          <a:p>
            <a:endParaRPr lang="en-US" dirty="0"/>
          </a:p>
        </p:txBody>
      </p:sp>
      <p:pic>
        <p:nvPicPr>
          <p:cNvPr id="4" name="Picture 3" descr="ppt_sunum_forma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Untitled-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753" y="1405324"/>
            <a:ext cx="3060792" cy="925823"/>
          </a:xfrm>
          <a:prstGeom prst="rect">
            <a:avLst/>
          </a:prstGeom>
        </p:spPr>
      </p:pic>
      <p:sp>
        <p:nvSpPr>
          <p:cNvPr id="6" name="Subtitle 2"/>
          <p:cNvSpPr txBox="1">
            <a:spLocks/>
          </p:cNvSpPr>
          <p:nvPr/>
        </p:nvSpPr>
        <p:spPr>
          <a:xfrm>
            <a:off x="2895601" y="4877032"/>
            <a:ext cx="6400800" cy="242625"/>
          </a:xfrm>
          <a:prstGeom prst="rect">
            <a:avLst/>
          </a:prstGeom>
        </p:spPr>
        <p:txBody>
          <a:bodyPr vert="horz" lIns="72567" tIns="36284" rIns="72567" bIns="36284"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270" b="1" dirty="0">
              <a:solidFill>
                <a:schemeClr val="bg1"/>
              </a:solidFill>
              <a:latin typeface="Myriad Pro"/>
              <a:cs typeface="Myriad Pro"/>
            </a:endParaRPr>
          </a:p>
        </p:txBody>
      </p:sp>
      <p:sp>
        <p:nvSpPr>
          <p:cNvPr id="7" name="TextBox 6">
            <a:extLst>
              <a:ext uri="{FF2B5EF4-FFF2-40B4-BE49-F238E27FC236}">
                <a16:creationId xmlns:a16="http://schemas.microsoft.com/office/drawing/2014/main" id="{400A69CA-A047-4BAD-BB31-F7E581EB99A9}"/>
              </a:ext>
            </a:extLst>
          </p:cNvPr>
          <p:cNvSpPr txBox="1"/>
          <p:nvPr/>
        </p:nvSpPr>
        <p:spPr>
          <a:xfrm>
            <a:off x="132623" y="3463809"/>
            <a:ext cx="12184101" cy="1200329"/>
          </a:xfrm>
          <a:prstGeom prst="rect">
            <a:avLst/>
          </a:prstGeom>
          <a:noFill/>
        </p:spPr>
        <p:txBody>
          <a:bodyPr wrap="square" rtlCol="0">
            <a:spAutoFit/>
          </a:bodyPr>
          <a:lstStyle/>
          <a:p>
            <a:pPr algn="ctr"/>
            <a:r>
              <a:rPr lang="tr-TR" sz="3600" b="1" i="1" dirty="0">
                <a:solidFill>
                  <a:srgbClr val="D8AE63"/>
                </a:solidFill>
                <a:latin typeface="Myriad Pro" panose="020B0503030403020204" charset="0"/>
              </a:rPr>
              <a:t>AB SINIRDA KARBON DÜZENLEME MEKANİZMASI</a:t>
            </a:r>
          </a:p>
          <a:p>
            <a:pPr algn="ctr"/>
            <a:endParaRPr lang="tr-TR" sz="3600" b="1" i="1" dirty="0">
              <a:solidFill>
                <a:srgbClr val="D8AE63"/>
              </a:solidFill>
              <a:latin typeface="Myriad Pro" panose="020B0503030403020204" pitchFamily="34" charset="0"/>
            </a:endParaRPr>
          </a:p>
        </p:txBody>
      </p:sp>
    </p:spTree>
    <p:extLst>
      <p:ext uri="{BB962C8B-B14F-4D97-AF65-F5344CB8AC3E}">
        <p14:creationId xmlns:p14="http://schemas.microsoft.com/office/powerpoint/2010/main" val="1880986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nafta ile ilgili görsel sonucu"/>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nafta ile ilgili görsel sonucu"/>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TextBox 12">
            <a:extLst>
              <a:ext uri="{FF2B5EF4-FFF2-40B4-BE49-F238E27FC236}">
                <a16:creationId xmlns:a16="http://schemas.microsoft.com/office/drawing/2014/main" id="{174B12AA-7981-4014-BDD4-F5DCB97B89A3}"/>
              </a:ext>
            </a:extLst>
          </p:cNvPr>
          <p:cNvSpPr txBox="1"/>
          <p:nvPr/>
        </p:nvSpPr>
        <p:spPr>
          <a:xfrm>
            <a:off x="2364180" y="778864"/>
            <a:ext cx="8406739" cy="461665"/>
          </a:xfrm>
          <a:prstGeom prst="rect">
            <a:avLst/>
          </a:prstGeom>
          <a:noFill/>
        </p:spPr>
        <p:txBody>
          <a:bodyPr wrap="square" rtlCol="0">
            <a:spAutoFit/>
          </a:bodyPr>
          <a:lstStyle/>
          <a:p>
            <a:r>
              <a:rPr lang="tr-TR" sz="2400" b="1" dirty="0">
                <a:solidFill>
                  <a:srgbClr val="2A3E6E"/>
                </a:solidFill>
                <a:latin typeface="Myriad Pro" panose="020B0503030403020204" pitchFamily="34" charset="0"/>
              </a:rPr>
              <a:t>İkincil Mevzuatla Düzenlenecek Hususlar </a:t>
            </a:r>
          </a:p>
        </p:txBody>
      </p:sp>
      <p:sp>
        <p:nvSpPr>
          <p:cNvPr id="40" name="Metin kutusu 39">
            <a:extLst>
              <a:ext uri="{FF2B5EF4-FFF2-40B4-BE49-F238E27FC236}">
                <a16:creationId xmlns:a16="http://schemas.microsoft.com/office/drawing/2014/main" id="{9D6C4C56-396D-4433-951F-3C30A3455101}"/>
              </a:ext>
            </a:extLst>
          </p:cNvPr>
          <p:cNvSpPr txBox="1"/>
          <p:nvPr/>
        </p:nvSpPr>
        <p:spPr>
          <a:xfrm>
            <a:off x="2094363" y="2269533"/>
            <a:ext cx="1219200" cy="646331"/>
          </a:xfrm>
          <a:prstGeom prst="rect">
            <a:avLst/>
          </a:prstGeom>
          <a:noFill/>
        </p:spPr>
        <p:txBody>
          <a:bodyPr wrap="square" rtlCol="0">
            <a:spAutoFit/>
          </a:bodyPr>
          <a:lstStyle/>
          <a:p>
            <a:pPr lvl="0" algn="ctr">
              <a:defRPr/>
            </a:pPr>
            <a:r>
              <a:rPr lang="tr-TR" b="1" dirty="0">
                <a:solidFill>
                  <a:prstClr val="white"/>
                </a:solidFill>
              </a:rPr>
              <a:t>Ürün kapsamı</a:t>
            </a:r>
          </a:p>
        </p:txBody>
      </p:sp>
      <p:sp>
        <p:nvSpPr>
          <p:cNvPr id="41" name="Metin kutusu 40">
            <a:extLst>
              <a:ext uri="{FF2B5EF4-FFF2-40B4-BE49-F238E27FC236}">
                <a16:creationId xmlns:a16="http://schemas.microsoft.com/office/drawing/2014/main" id="{8E81EDBF-3EFC-44D1-B27C-EB2F1DF737CE}"/>
              </a:ext>
            </a:extLst>
          </p:cNvPr>
          <p:cNvSpPr txBox="1"/>
          <p:nvPr/>
        </p:nvSpPr>
        <p:spPr>
          <a:xfrm>
            <a:off x="634439" y="3544879"/>
            <a:ext cx="1219200" cy="646331"/>
          </a:xfrm>
          <a:prstGeom prst="rect">
            <a:avLst/>
          </a:prstGeom>
          <a:noFill/>
        </p:spPr>
        <p:txBody>
          <a:bodyPr wrap="square" rtlCol="0">
            <a:spAutoFit/>
          </a:bodyPr>
          <a:lstStyle/>
          <a:p>
            <a:pPr lvl="0" algn="ctr">
              <a:defRPr/>
            </a:pPr>
            <a:r>
              <a:rPr lang="tr-TR" b="1" dirty="0">
                <a:solidFill>
                  <a:prstClr val="white"/>
                </a:solidFill>
              </a:rPr>
              <a:t>Emisyon kapsamı</a:t>
            </a:r>
          </a:p>
        </p:txBody>
      </p:sp>
      <p:pic>
        <p:nvPicPr>
          <p:cNvPr id="44" name="Picture 25">
            <a:extLst>
              <a:ext uri="{FF2B5EF4-FFF2-40B4-BE49-F238E27FC236}">
                <a16:creationId xmlns:a16="http://schemas.microsoft.com/office/drawing/2014/main" id="{782DD21F-ABA2-4895-8CE1-6D72F737D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301" y="1446839"/>
            <a:ext cx="2263904" cy="2020755"/>
          </a:xfrm>
          <a:prstGeom prst="rect">
            <a:avLst/>
          </a:prstGeom>
        </p:spPr>
      </p:pic>
      <p:pic>
        <p:nvPicPr>
          <p:cNvPr id="45" name="Picture 25">
            <a:extLst>
              <a:ext uri="{FF2B5EF4-FFF2-40B4-BE49-F238E27FC236}">
                <a16:creationId xmlns:a16="http://schemas.microsoft.com/office/drawing/2014/main" id="{D691C46E-E745-40FA-90CA-F79EA5F13F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10" y="1576481"/>
            <a:ext cx="2295873" cy="2146945"/>
          </a:xfrm>
          <a:prstGeom prst="rect">
            <a:avLst/>
          </a:prstGeom>
        </p:spPr>
      </p:pic>
      <p:pic>
        <p:nvPicPr>
          <p:cNvPr id="46" name="Picture 25">
            <a:extLst>
              <a:ext uri="{FF2B5EF4-FFF2-40B4-BE49-F238E27FC236}">
                <a16:creationId xmlns:a16="http://schemas.microsoft.com/office/drawing/2014/main" id="{413807D2-D140-43C9-B701-C29E012BB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1470" y="1605744"/>
            <a:ext cx="2465713" cy="2305768"/>
          </a:xfrm>
          <a:prstGeom prst="rect">
            <a:avLst/>
          </a:prstGeom>
        </p:spPr>
      </p:pic>
      <p:pic>
        <p:nvPicPr>
          <p:cNvPr id="47" name="Picture 25">
            <a:extLst>
              <a:ext uri="{FF2B5EF4-FFF2-40B4-BE49-F238E27FC236}">
                <a16:creationId xmlns:a16="http://schemas.microsoft.com/office/drawing/2014/main" id="{73320D8B-306C-4F04-85E7-3873949AD3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041" y="2867645"/>
            <a:ext cx="1922216" cy="1797526"/>
          </a:xfrm>
          <a:prstGeom prst="rect">
            <a:avLst/>
          </a:prstGeom>
        </p:spPr>
      </p:pic>
      <p:sp>
        <p:nvSpPr>
          <p:cNvPr id="49" name="Metin kutusu 48">
            <a:extLst>
              <a:ext uri="{FF2B5EF4-FFF2-40B4-BE49-F238E27FC236}">
                <a16:creationId xmlns:a16="http://schemas.microsoft.com/office/drawing/2014/main" id="{4DC1B837-97E1-47D4-A804-B26585F490BD}"/>
              </a:ext>
            </a:extLst>
          </p:cNvPr>
          <p:cNvSpPr txBox="1"/>
          <p:nvPr/>
        </p:nvSpPr>
        <p:spPr>
          <a:xfrm>
            <a:off x="1324567" y="1958702"/>
            <a:ext cx="1576822" cy="1477328"/>
          </a:xfrm>
          <a:prstGeom prst="rect">
            <a:avLst/>
          </a:prstGeom>
          <a:noFill/>
        </p:spPr>
        <p:txBody>
          <a:bodyPr wrap="square" rtlCol="0">
            <a:spAutoFit/>
          </a:bodyPr>
          <a:lstStyle/>
          <a:p>
            <a:pPr lvl="0" algn="ctr">
              <a:defRPr/>
            </a:pPr>
            <a:r>
              <a:rPr lang="tr-TR" b="1" dirty="0">
                <a:solidFill>
                  <a:prstClr val="white"/>
                </a:solidFill>
              </a:rPr>
              <a:t>Gömülü Emisyonların Ölçüm ve Raporlama Esasları</a:t>
            </a:r>
          </a:p>
        </p:txBody>
      </p:sp>
      <p:sp>
        <p:nvSpPr>
          <p:cNvPr id="50" name="Metin kutusu 49">
            <a:extLst>
              <a:ext uri="{FF2B5EF4-FFF2-40B4-BE49-F238E27FC236}">
                <a16:creationId xmlns:a16="http://schemas.microsoft.com/office/drawing/2014/main" id="{95CD6931-202B-448E-981B-9A840002585B}"/>
              </a:ext>
            </a:extLst>
          </p:cNvPr>
          <p:cNvSpPr txBox="1"/>
          <p:nvPr/>
        </p:nvSpPr>
        <p:spPr>
          <a:xfrm>
            <a:off x="3326630" y="3481527"/>
            <a:ext cx="1563407" cy="646331"/>
          </a:xfrm>
          <a:prstGeom prst="rect">
            <a:avLst/>
          </a:prstGeom>
          <a:noFill/>
        </p:spPr>
        <p:txBody>
          <a:bodyPr wrap="square" rtlCol="0">
            <a:spAutoFit/>
          </a:bodyPr>
          <a:lstStyle/>
          <a:p>
            <a:pPr lvl="0" algn="ctr">
              <a:defRPr/>
            </a:pPr>
            <a:r>
              <a:rPr lang="tr-TR" b="1" dirty="0">
                <a:solidFill>
                  <a:prstClr val="white"/>
                </a:solidFill>
              </a:rPr>
              <a:t>Raporlama Rehberleri</a:t>
            </a:r>
          </a:p>
        </p:txBody>
      </p:sp>
      <p:sp>
        <p:nvSpPr>
          <p:cNvPr id="52" name="Metin kutusu 51">
            <a:extLst>
              <a:ext uri="{FF2B5EF4-FFF2-40B4-BE49-F238E27FC236}">
                <a16:creationId xmlns:a16="http://schemas.microsoft.com/office/drawing/2014/main" id="{26D3840F-9558-449D-B968-39E0C7FC9E42}"/>
              </a:ext>
            </a:extLst>
          </p:cNvPr>
          <p:cNvSpPr txBox="1"/>
          <p:nvPr/>
        </p:nvSpPr>
        <p:spPr>
          <a:xfrm>
            <a:off x="8371056" y="2429737"/>
            <a:ext cx="1714121" cy="923330"/>
          </a:xfrm>
          <a:prstGeom prst="rect">
            <a:avLst/>
          </a:prstGeom>
          <a:noFill/>
        </p:spPr>
        <p:txBody>
          <a:bodyPr wrap="square" rtlCol="0">
            <a:spAutoFit/>
          </a:bodyPr>
          <a:lstStyle/>
          <a:p>
            <a:pPr lvl="0" algn="ctr">
              <a:defRPr/>
            </a:pPr>
            <a:r>
              <a:rPr lang="tr-TR" b="1" dirty="0">
                <a:solidFill>
                  <a:prstClr val="white"/>
                </a:solidFill>
              </a:rPr>
              <a:t>Emisyon Doğrulama</a:t>
            </a:r>
          </a:p>
          <a:p>
            <a:pPr lvl="0" algn="ctr">
              <a:defRPr/>
            </a:pPr>
            <a:r>
              <a:rPr lang="tr-TR" b="1" dirty="0">
                <a:solidFill>
                  <a:prstClr val="white"/>
                </a:solidFill>
              </a:rPr>
              <a:t>Esasları </a:t>
            </a:r>
          </a:p>
        </p:txBody>
      </p:sp>
      <p:pic>
        <p:nvPicPr>
          <p:cNvPr id="53" name="Picture 25">
            <a:extLst>
              <a:ext uri="{FF2B5EF4-FFF2-40B4-BE49-F238E27FC236}">
                <a16:creationId xmlns:a16="http://schemas.microsoft.com/office/drawing/2014/main" id="{25D2009A-87A1-4BD4-B075-7340A683F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3101" y="3942608"/>
            <a:ext cx="2495583" cy="2358995"/>
          </a:xfrm>
          <a:prstGeom prst="rect">
            <a:avLst/>
          </a:prstGeom>
        </p:spPr>
      </p:pic>
      <p:sp>
        <p:nvSpPr>
          <p:cNvPr id="54" name="Metin kutusu 53">
            <a:extLst>
              <a:ext uri="{FF2B5EF4-FFF2-40B4-BE49-F238E27FC236}">
                <a16:creationId xmlns:a16="http://schemas.microsoft.com/office/drawing/2014/main" id="{C00A9F8E-6F1A-4A33-A15A-3DD41C0E1836}"/>
              </a:ext>
            </a:extLst>
          </p:cNvPr>
          <p:cNvSpPr txBox="1"/>
          <p:nvPr/>
        </p:nvSpPr>
        <p:spPr>
          <a:xfrm>
            <a:off x="5443600" y="2101944"/>
            <a:ext cx="1714121" cy="923330"/>
          </a:xfrm>
          <a:prstGeom prst="rect">
            <a:avLst/>
          </a:prstGeom>
          <a:noFill/>
        </p:spPr>
        <p:txBody>
          <a:bodyPr wrap="square" rtlCol="0">
            <a:spAutoFit/>
          </a:bodyPr>
          <a:lstStyle/>
          <a:p>
            <a:pPr lvl="0" algn="ctr">
              <a:defRPr/>
            </a:pPr>
            <a:r>
              <a:rPr lang="tr-TR" b="1" dirty="0">
                <a:solidFill>
                  <a:prstClr val="white"/>
                </a:solidFill>
              </a:rPr>
              <a:t>İthalatçıların Yetkilendirilme Esasları</a:t>
            </a:r>
          </a:p>
        </p:txBody>
      </p:sp>
      <p:pic>
        <p:nvPicPr>
          <p:cNvPr id="55" name="Picture 25">
            <a:extLst>
              <a:ext uri="{FF2B5EF4-FFF2-40B4-BE49-F238E27FC236}">
                <a16:creationId xmlns:a16="http://schemas.microsoft.com/office/drawing/2014/main" id="{206319FC-B662-437D-8E35-0D0BFB9B7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031" y="3776352"/>
            <a:ext cx="2523258" cy="2321627"/>
          </a:xfrm>
          <a:prstGeom prst="rect">
            <a:avLst/>
          </a:prstGeom>
        </p:spPr>
      </p:pic>
      <p:sp>
        <p:nvSpPr>
          <p:cNvPr id="58" name="Metin kutusu 57">
            <a:extLst>
              <a:ext uri="{FF2B5EF4-FFF2-40B4-BE49-F238E27FC236}">
                <a16:creationId xmlns:a16="http://schemas.microsoft.com/office/drawing/2014/main" id="{136A92A3-6FB8-425D-8061-D11C6187B3F5}"/>
              </a:ext>
            </a:extLst>
          </p:cNvPr>
          <p:cNvSpPr txBox="1"/>
          <p:nvPr/>
        </p:nvSpPr>
        <p:spPr>
          <a:xfrm>
            <a:off x="6016641" y="4342204"/>
            <a:ext cx="1714121" cy="1200329"/>
          </a:xfrm>
          <a:prstGeom prst="rect">
            <a:avLst/>
          </a:prstGeom>
          <a:noFill/>
        </p:spPr>
        <p:txBody>
          <a:bodyPr wrap="square" rtlCol="0">
            <a:spAutoFit/>
          </a:bodyPr>
          <a:lstStyle/>
          <a:p>
            <a:pPr lvl="0" algn="ctr">
              <a:defRPr/>
            </a:pPr>
            <a:r>
              <a:rPr lang="tr-TR" b="1" dirty="0">
                <a:solidFill>
                  <a:prstClr val="white"/>
                </a:solidFill>
              </a:rPr>
              <a:t>Üçüncü Ülkelerde Ödenmiş Karbon Fiyatı</a:t>
            </a:r>
          </a:p>
        </p:txBody>
      </p:sp>
      <p:sp>
        <p:nvSpPr>
          <p:cNvPr id="59" name="Metin kutusu 58">
            <a:extLst>
              <a:ext uri="{FF2B5EF4-FFF2-40B4-BE49-F238E27FC236}">
                <a16:creationId xmlns:a16="http://schemas.microsoft.com/office/drawing/2014/main" id="{1D6EF1BA-4663-4307-9A61-790AD5438BCF}"/>
              </a:ext>
            </a:extLst>
          </p:cNvPr>
          <p:cNvSpPr txBox="1"/>
          <p:nvPr/>
        </p:nvSpPr>
        <p:spPr>
          <a:xfrm>
            <a:off x="8829451" y="4749966"/>
            <a:ext cx="1793590" cy="923330"/>
          </a:xfrm>
          <a:prstGeom prst="rect">
            <a:avLst/>
          </a:prstGeom>
          <a:noFill/>
        </p:spPr>
        <p:txBody>
          <a:bodyPr wrap="square" rtlCol="0">
            <a:spAutoFit/>
          </a:bodyPr>
          <a:lstStyle/>
          <a:p>
            <a:pPr lvl="0" algn="ctr">
              <a:defRPr/>
            </a:pPr>
            <a:r>
              <a:rPr lang="tr-TR" b="1" dirty="0">
                <a:solidFill>
                  <a:prstClr val="white"/>
                </a:solidFill>
              </a:rPr>
              <a:t>Doğrulayıcı Kuruluşların</a:t>
            </a:r>
          </a:p>
          <a:p>
            <a:pPr lvl="0" algn="ctr">
              <a:defRPr/>
            </a:pPr>
            <a:r>
              <a:rPr lang="tr-TR" b="1" dirty="0">
                <a:solidFill>
                  <a:prstClr val="white"/>
                </a:solidFill>
              </a:rPr>
              <a:t>Yetkilendirilmesi</a:t>
            </a:r>
          </a:p>
        </p:txBody>
      </p:sp>
      <p:pic>
        <p:nvPicPr>
          <p:cNvPr id="60" name="Picture 25">
            <a:extLst>
              <a:ext uri="{FF2B5EF4-FFF2-40B4-BE49-F238E27FC236}">
                <a16:creationId xmlns:a16="http://schemas.microsoft.com/office/drawing/2014/main" id="{587C330F-2E99-45F0-B98E-367679DD9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2780" y="4364410"/>
            <a:ext cx="2019823" cy="1981857"/>
          </a:xfrm>
          <a:prstGeom prst="rect">
            <a:avLst/>
          </a:prstGeom>
        </p:spPr>
      </p:pic>
      <p:sp>
        <p:nvSpPr>
          <p:cNvPr id="61" name="Metin kutusu 60">
            <a:extLst>
              <a:ext uri="{FF2B5EF4-FFF2-40B4-BE49-F238E27FC236}">
                <a16:creationId xmlns:a16="http://schemas.microsoft.com/office/drawing/2014/main" id="{ADE816C6-6230-47E6-82A0-2C39E1A315B3}"/>
              </a:ext>
            </a:extLst>
          </p:cNvPr>
          <p:cNvSpPr txBox="1"/>
          <p:nvPr/>
        </p:nvSpPr>
        <p:spPr>
          <a:xfrm>
            <a:off x="1757881" y="5132233"/>
            <a:ext cx="1800411" cy="646331"/>
          </a:xfrm>
          <a:prstGeom prst="rect">
            <a:avLst/>
          </a:prstGeom>
          <a:noFill/>
        </p:spPr>
        <p:txBody>
          <a:bodyPr wrap="square" rtlCol="0">
            <a:spAutoFit/>
          </a:bodyPr>
          <a:lstStyle/>
          <a:p>
            <a:pPr lvl="0" algn="ctr">
              <a:defRPr/>
            </a:pPr>
            <a:r>
              <a:rPr lang="tr-TR" b="1" dirty="0">
                <a:solidFill>
                  <a:prstClr val="white"/>
                </a:solidFill>
              </a:rPr>
              <a:t>Gümrük İşlemleri</a:t>
            </a:r>
          </a:p>
        </p:txBody>
      </p:sp>
      <p:sp>
        <p:nvSpPr>
          <p:cNvPr id="3" name="Yıldız: 5 Nokta 2">
            <a:extLst>
              <a:ext uri="{FF2B5EF4-FFF2-40B4-BE49-F238E27FC236}">
                <a16:creationId xmlns:a16="http://schemas.microsoft.com/office/drawing/2014/main" id="{3DCDEFC7-EFC9-4249-B031-84D450BC4F34}"/>
              </a:ext>
            </a:extLst>
          </p:cNvPr>
          <p:cNvSpPr/>
          <p:nvPr/>
        </p:nvSpPr>
        <p:spPr>
          <a:xfrm>
            <a:off x="2648196" y="1793173"/>
            <a:ext cx="736271" cy="67689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Yıldız: 5 Nokta 24">
            <a:extLst>
              <a:ext uri="{FF2B5EF4-FFF2-40B4-BE49-F238E27FC236}">
                <a16:creationId xmlns:a16="http://schemas.microsoft.com/office/drawing/2014/main" id="{BB1B0A36-76A4-4EB9-8EF5-0E43F5A7C1DA}"/>
              </a:ext>
            </a:extLst>
          </p:cNvPr>
          <p:cNvSpPr/>
          <p:nvPr/>
        </p:nvSpPr>
        <p:spPr>
          <a:xfrm>
            <a:off x="4190010" y="2897579"/>
            <a:ext cx="714500" cy="591787"/>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47490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464CF307-EEE4-4C79-AB21-54414F9AE38C}"/>
              </a:ext>
            </a:extLst>
          </p:cNvPr>
          <p:cNvSpPr txBox="1"/>
          <p:nvPr/>
        </p:nvSpPr>
        <p:spPr>
          <a:xfrm>
            <a:off x="1891093" y="314330"/>
            <a:ext cx="71689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1" dirty="0">
                <a:solidFill>
                  <a:srgbClr val="2A3E6E"/>
                </a:solidFill>
                <a:latin typeface="Myriad Pro" panose="020B0503030403020204" pitchFamily="34" charset="0"/>
              </a:rPr>
              <a:t>TEMEL KAVRAMLAR</a:t>
            </a:r>
            <a:endParaRPr kumimoji="0" lang="tr-TR" sz="24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endParaRPr>
          </a:p>
        </p:txBody>
      </p:sp>
      <p:sp>
        <p:nvSpPr>
          <p:cNvPr id="4" name="Dikdörtgen 3">
            <a:extLst>
              <a:ext uri="{FF2B5EF4-FFF2-40B4-BE49-F238E27FC236}">
                <a16:creationId xmlns:a16="http://schemas.microsoft.com/office/drawing/2014/main" id="{BDB11E60-33A5-450A-82EE-ECCA32B558FD}"/>
              </a:ext>
            </a:extLst>
          </p:cNvPr>
          <p:cNvSpPr/>
          <p:nvPr/>
        </p:nvSpPr>
        <p:spPr>
          <a:xfrm>
            <a:off x="103517" y="4278704"/>
            <a:ext cx="3114136" cy="219973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200" b="1" u="sng" dirty="0"/>
              <a:t>Gömülü Emisyonlar (Embedded </a:t>
            </a:r>
            <a:r>
              <a:rPr lang="tr-TR" sz="1200" b="1" u="sng" dirty="0" err="1"/>
              <a:t>Emisssions</a:t>
            </a:r>
            <a:r>
              <a:rPr lang="tr-TR" sz="1200" b="1" u="sng" dirty="0"/>
              <a:t>):</a:t>
            </a:r>
            <a:r>
              <a:rPr lang="tr-TR" sz="1200" b="1" dirty="0"/>
              <a:t> </a:t>
            </a:r>
            <a:r>
              <a:rPr lang="tr-TR" sz="1200" dirty="0"/>
              <a:t>Ürünlerin üretimi aşamasında salınan doğrudan emisyonlar ile üretim süreçlerinde kullanılan elektriğin üretimi aşamasında salınan dolaylı emisyonların toplamıdır. Gömülü emisyon hesaplaması Tüzüğün 7. Maddesi ve IV </a:t>
            </a:r>
            <a:r>
              <a:rPr lang="tr-TR" sz="1200" dirty="0" err="1"/>
              <a:t>no’lu</a:t>
            </a:r>
            <a:r>
              <a:rPr lang="tr-TR" sz="1200" dirty="0"/>
              <a:t> Eki’nde yer verilen esaslar çerçevesinde yapılır. </a:t>
            </a:r>
          </a:p>
          <a:p>
            <a:pPr algn="just"/>
            <a:endParaRPr lang="tr-TR" sz="1200" dirty="0"/>
          </a:p>
          <a:p>
            <a:pPr algn="just"/>
            <a:r>
              <a:rPr lang="tr-TR" sz="1200" b="1" u="sng" dirty="0"/>
              <a:t>Spesifik gömülü emisyon</a:t>
            </a:r>
            <a:r>
              <a:rPr lang="tr-TR" sz="1200" dirty="0"/>
              <a:t>, 1 ton ürüne gömülü, ton cinsinden CO2 eşdeğeri emisyonu ifade eder.</a:t>
            </a:r>
          </a:p>
        </p:txBody>
      </p:sp>
      <p:sp>
        <p:nvSpPr>
          <p:cNvPr id="5" name="Dikdörtgen 4">
            <a:extLst>
              <a:ext uri="{FF2B5EF4-FFF2-40B4-BE49-F238E27FC236}">
                <a16:creationId xmlns:a16="http://schemas.microsoft.com/office/drawing/2014/main" id="{6ADA45D8-F1A4-4480-AA47-C79019DBA7E9}"/>
              </a:ext>
            </a:extLst>
          </p:cNvPr>
          <p:cNvSpPr/>
          <p:nvPr/>
        </p:nvSpPr>
        <p:spPr>
          <a:xfrm>
            <a:off x="7177178" y="3019243"/>
            <a:ext cx="4770407" cy="422695"/>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200" b="1" dirty="0"/>
              <a:t>Basit Ürün (Simple </a:t>
            </a:r>
            <a:r>
              <a:rPr lang="tr-TR" sz="1200" b="1" dirty="0" err="1"/>
              <a:t>Good</a:t>
            </a:r>
            <a:r>
              <a:rPr lang="tr-TR" sz="1200" b="1" dirty="0"/>
              <a:t>): </a:t>
            </a:r>
            <a:r>
              <a:rPr lang="tr-TR" sz="1200" dirty="0"/>
              <a:t>Üretim sürecinde sadece sıfır emisyonlu girdi ve yakıtların kullanıldığı ürünlerdir. </a:t>
            </a:r>
          </a:p>
        </p:txBody>
      </p:sp>
      <p:sp>
        <p:nvSpPr>
          <p:cNvPr id="6" name="Dikdörtgen 5">
            <a:extLst>
              <a:ext uri="{FF2B5EF4-FFF2-40B4-BE49-F238E27FC236}">
                <a16:creationId xmlns:a16="http://schemas.microsoft.com/office/drawing/2014/main" id="{3C1D9311-B7BB-4BB4-8433-1B0E40DF394B}"/>
              </a:ext>
            </a:extLst>
          </p:cNvPr>
          <p:cNvSpPr/>
          <p:nvPr/>
        </p:nvSpPr>
        <p:spPr>
          <a:xfrm>
            <a:off x="7159923" y="1155938"/>
            <a:ext cx="4779035" cy="178566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200" b="1" dirty="0"/>
              <a:t>Karmaşık Ürün (</a:t>
            </a:r>
            <a:r>
              <a:rPr lang="tr-TR" sz="1200" b="1" dirty="0" err="1"/>
              <a:t>Complex</a:t>
            </a:r>
            <a:r>
              <a:rPr lang="tr-TR" sz="1200" b="1" dirty="0"/>
              <a:t> </a:t>
            </a:r>
            <a:r>
              <a:rPr lang="tr-TR" sz="1200" b="1" dirty="0" err="1"/>
              <a:t>Good</a:t>
            </a:r>
            <a:r>
              <a:rPr lang="tr-TR" sz="1200" b="1" dirty="0"/>
              <a:t>) : </a:t>
            </a:r>
            <a:r>
              <a:rPr lang="tr-TR" sz="1200" dirty="0"/>
              <a:t>Basit ürünler dışındaki ürünlerdir. (</a:t>
            </a:r>
            <a:r>
              <a:rPr lang="tr-TR" sz="1200" b="1" i="1" dirty="0"/>
              <a:t>Üretiminde bir diğer SKDM ürünü kullanılan SKDM ürünleridir</a:t>
            </a:r>
            <a:r>
              <a:rPr lang="tr-TR" sz="1200" b="1" dirty="0"/>
              <a:t>)</a:t>
            </a:r>
            <a:r>
              <a:rPr lang="tr-TR" sz="1200" dirty="0"/>
              <a:t>.</a:t>
            </a:r>
          </a:p>
          <a:p>
            <a:pPr algn="just"/>
            <a:endParaRPr lang="tr-TR" sz="1200" dirty="0"/>
          </a:p>
          <a:p>
            <a:pPr algn="just"/>
            <a:r>
              <a:rPr lang="tr-TR" sz="1000" b="1" dirty="0"/>
              <a:t>Not: </a:t>
            </a:r>
            <a:r>
              <a:rPr lang="tr-TR" sz="1000" dirty="0"/>
              <a:t>Metinlerdeki tanımlamadan cevherden veya hurda kullanımıyla, tamamen yenilenebilir enerji kaynakları ile üretilmiş sınırlı sayıda temel ürünün basit ürün olarak değerlendirilebileceği düşünülse de SKDM kapsamında basit ve karmaşık ürün ayrımı </a:t>
            </a:r>
            <a:r>
              <a:rPr lang="tr-TR" sz="1000" dirty="0" err="1"/>
              <a:t>SKDM’nin</a:t>
            </a:r>
            <a:r>
              <a:rPr lang="tr-TR" sz="1000" dirty="0"/>
              <a:t> kapsamına alınan ürünler itibariyle yapılmaktadır. Örneğin, birincil alüminyum üretiminde temel hammadde olan alümin SKDM kapsamında yer almadığından, hidroelektrik enerji kullanılarak üretilmiş birincil alüminyum ürünleri basit ürün kapsamına girmektedir. </a:t>
            </a:r>
            <a:endParaRPr lang="tr-TR" sz="1000" b="1" dirty="0"/>
          </a:p>
        </p:txBody>
      </p:sp>
      <p:sp>
        <p:nvSpPr>
          <p:cNvPr id="7" name="Dikdörtgen 6">
            <a:extLst>
              <a:ext uri="{FF2B5EF4-FFF2-40B4-BE49-F238E27FC236}">
                <a16:creationId xmlns:a16="http://schemas.microsoft.com/office/drawing/2014/main" id="{29A43793-CBAD-4986-8278-8FF940A0A01B}"/>
              </a:ext>
            </a:extLst>
          </p:cNvPr>
          <p:cNvSpPr/>
          <p:nvPr/>
        </p:nvSpPr>
        <p:spPr>
          <a:xfrm>
            <a:off x="3389606" y="2260117"/>
            <a:ext cx="3554659" cy="150099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200" b="1" u="sng" dirty="0"/>
              <a:t>Doğrudan Emisyonlar (Direct </a:t>
            </a:r>
            <a:r>
              <a:rPr lang="tr-TR" sz="1200" b="1" u="sng" dirty="0" err="1"/>
              <a:t>Emissions</a:t>
            </a:r>
            <a:r>
              <a:rPr lang="tr-TR" sz="1200" b="1" u="sng" dirty="0"/>
              <a:t>):</a:t>
            </a:r>
            <a:r>
              <a:rPr lang="tr-TR" sz="1200" b="1" dirty="0"/>
              <a:t> </a:t>
            </a:r>
            <a:r>
              <a:rPr lang="tr-TR" sz="1200" dirty="0"/>
              <a:t>Ürünlerin üretim süreçlerinde salınan emisyonlardır. Üretim süreçlerinde kullanılan ısıtma ve soğutma kaynaklarının üretiminde salınan emisyonlar da ısıtma ve soğutma kaynaklarının nerede üretildiğine bakılmaksızın doğrudan emisyon hesaplamasına dahil edilir. </a:t>
            </a:r>
          </a:p>
        </p:txBody>
      </p:sp>
      <p:sp>
        <p:nvSpPr>
          <p:cNvPr id="9" name="Dikdörtgen 8">
            <a:extLst>
              <a:ext uri="{FF2B5EF4-FFF2-40B4-BE49-F238E27FC236}">
                <a16:creationId xmlns:a16="http://schemas.microsoft.com/office/drawing/2014/main" id="{174A0675-A362-4CFF-A66E-DA3D72EC832A}"/>
              </a:ext>
            </a:extLst>
          </p:cNvPr>
          <p:cNvSpPr/>
          <p:nvPr/>
        </p:nvSpPr>
        <p:spPr>
          <a:xfrm>
            <a:off x="7185804" y="3519576"/>
            <a:ext cx="4770407" cy="1923691"/>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200" b="1" u="sng" dirty="0"/>
              <a:t>Gömülü emisyonu olan girdi (</a:t>
            </a:r>
            <a:r>
              <a:rPr lang="tr-TR" sz="1200" b="1" u="sng" dirty="0" err="1"/>
              <a:t>precursor</a:t>
            </a:r>
            <a:r>
              <a:rPr lang="tr-TR" sz="1200" b="1" u="sng" dirty="0"/>
              <a:t>)</a:t>
            </a:r>
            <a:r>
              <a:rPr lang="tr-TR" sz="1200" b="1" dirty="0"/>
              <a:t>: </a:t>
            </a:r>
            <a:r>
              <a:rPr lang="tr-TR" sz="1200" dirty="0"/>
              <a:t>Tüzük veya Uygulama Yönetmeliği’nde özel olarak tanımlanmamıştır. SKDM kapsamındaki bir ürünün girdisi olan diğer bir SKDM ürünü olarak düşünülmelidir. Üretici, üretimde kullandığı bu tür girdilerin spesifik gömülü emisyon değerlerini tedarikçisinden temin ederek hesaplamaya katacaktır. </a:t>
            </a:r>
          </a:p>
          <a:p>
            <a:pPr algn="just"/>
            <a:endParaRPr lang="tr-TR" sz="1200" dirty="0"/>
          </a:p>
          <a:p>
            <a:pPr algn="just"/>
            <a:r>
              <a:rPr lang="tr-TR" sz="1200" b="1" dirty="0"/>
              <a:t>Geçiş Dönemi Uygulama Yönetmeliği ve Üçüncü Ülke Üreticilerine Yönelik Rehber Dokümanda </a:t>
            </a:r>
            <a:r>
              <a:rPr lang="tr-TR" sz="1200" dirty="0"/>
              <a:t>her bir üretim alt sürecinin sistem sınırları ve bu kapsamda dikkate alınacak gömülü emisyonu olan girdiler tanımlanmıştır. </a:t>
            </a:r>
          </a:p>
        </p:txBody>
      </p:sp>
      <p:sp>
        <p:nvSpPr>
          <p:cNvPr id="10" name="Dikdörtgen 9">
            <a:extLst>
              <a:ext uri="{FF2B5EF4-FFF2-40B4-BE49-F238E27FC236}">
                <a16:creationId xmlns:a16="http://schemas.microsoft.com/office/drawing/2014/main" id="{42C5872A-3977-4DB8-AAE6-181B40C66440}"/>
              </a:ext>
            </a:extLst>
          </p:cNvPr>
          <p:cNvSpPr/>
          <p:nvPr/>
        </p:nvSpPr>
        <p:spPr>
          <a:xfrm>
            <a:off x="112143" y="3273247"/>
            <a:ext cx="3096884" cy="80704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200" b="1" dirty="0"/>
              <a:t>Üretim Süreçleri (</a:t>
            </a:r>
            <a:r>
              <a:rPr lang="tr-TR" sz="1200" b="1" dirty="0" err="1"/>
              <a:t>Production</a:t>
            </a:r>
            <a:r>
              <a:rPr lang="tr-TR" sz="1200" b="1" dirty="0"/>
              <a:t> </a:t>
            </a:r>
            <a:r>
              <a:rPr lang="tr-TR" sz="1200" b="1" dirty="0" err="1"/>
              <a:t>processes</a:t>
            </a:r>
            <a:r>
              <a:rPr lang="tr-TR" sz="1200" b="1" dirty="0"/>
              <a:t>): </a:t>
            </a:r>
            <a:r>
              <a:rPr lang="tr-TR" sz="1200" dirty="0"/>
              <a:t>Bir üretim tesisinde ürünlerin üretimi için kullanılan tüm kimyasal ve fiziki süreçlerdir.</a:t>
            </a:r>
          </a:p>
        </p:txBody>
      </p:sp>
      <p:sp>
        <p:nvSpPr>
          <p:cNvPr id="11" name="Dikdörtgen 10">
            <a:extLst>
              <a:ext uri="{FF2B5EF4-FFF2-40B4-BE49-F238E27FC236}">
                <a16:creationId xmlns:a16="http://schemas.microsoft.com/office/drawing/2014/main" id="{99D95274-B8AD-4E23-A1CA-C920FB9A2CBD}"/>
              </a:ext>
            </a:extLst>
          </p:cNvPr>
          <p:cNvSpPr/>
          <p:nvPr/>
        </p:nvSpPr>
        <p:spPr>
          <a:xfrm>
            <a:off x="7185804" y="5520906"/>
            <a:ext cx="4787659" cy="1173194"/>
          </a:xfrm>
          <a:prstGeom prst="rect">
            <a:avLst/>
          </a:prstGeom>
          <a:solidFill>
            <a:srgbClr val="8497B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tr-TR" sz="1200" b="1" dirty="0"/>
              <a:t>SKDM Sertifikası (CBAM </a:t>
            </a:r>
            <a:r>
              <a:rPr lang="tr-TR" sz="1200" b="1" dirty="0" err="1"/>
              <a:t>Certificate</a:t>
            </a:r>
            <a:r>
              <a:rPr lang="tr-TR" sz="1200" b="1" dirty="0"/>
              <a:t>): </a:t>
            </a:r>
            <a:r>
              <a:rPr lang="tr-TR" sz="1200" dirty="0"/>
              <a:t>ürüne gömülü 1 ton CO2e emisyona karşılık gelen elektronik sertifikadır. </a:t>
            </a:r>
          </a:p>
          <a:p>
            <a:pPr algn="just"/>
            <a:endParaRPr lang="tr-TR" sz="600" b="1" dirty="0"/>
          </a:p>
          <a:p>
            <a:pPr algn="just"/>
            <a:r>
              <a:rPr lang="tr-TR" sz="1000" b="1" dirty="0"/>
              <a:t>SKDM yükümlüsü (CBAM </a:t>
            </a:r>
            <a:r>
              <a:rPr lang="tr-TR" sz="1000" b="1" dirty="0" err="1"/>
              <a:t>declarant</a:t>
            </a:r>
            <a:r>
              <a:rPr lang="tr-TR" sz="1000" b="1" dirty="0"/>
              <a:t>)</a:t>
            </a:r>
            <a:r>
              <a:rPr lang="tr-TR" sz="1000" dirty="0"/>
              <a:t>, 1 Ocak 2026 sonrasında yıl boyunca gerçekleşen ithalat çerçevesinde, ithal edilen SKDM ürünlerine gömülü her 1 ton CO2e emisyon için 1 SKDM sertifikası teslim edecektir. Sertifika bedeli, alındığı tarihte AB ETS tahsisatları için geçerli olan bir önceki haftanın fiyat ortalamasıdır.  </a:t>
            </a:r>
          </a:p>
        </p:txBody>
      </p:sp>
      <p:sp>
        <p:nvSpPr>
          <p:cNvPr id="2" name="Dikdörtgen 1">
            <a:extLst>
              <a:ext uri="{FF2B5EF4-FFF2-40B4-BE49-F238E27FC236}">
                <a16:creationId xmlns:a16="http://schemas.microsoft.com/office/drawing/2014/main" id="{0B35AA30-B6CF-4DAA-9A69-EA52BAE14D9A}"/>
              </a:ext>
            </a:extLst>
          </p:cNvPr>
          <p:cNvSpPr/>
          <p:nvPr/>
        </p:nvSpPr>
        <p:spPr>
          <a:xfrm>
            <a:off x="3390180" y="3873259"/>
            <a:ext cx="3571335" cy="84538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200" b="1" u="sng" dirty="0"/>
              <a:t>Dolaylı Emisyonlar (</a:t>
            </a:r>
            <a:r>
              <a:rPr lang="tr-TR" sz="1200" b="1" u="sng" dirty="0" err="1"/>
              <a:t>Indirect</a:t>
            </a:r>
            <a:r>
              <a:rPr lang="tr-TR" sz="1200" b="1" u="sng" dirty="0"/>
              <a:t> </a:t>
            </a:r>
            <a:r>
              <a:rPr lang="tr-TR" sz="1200" b="1" u="sng" dirty="0" err="1"/>
              <a:t>Emissions</a:t>
            </a:r>
            <a:r>
              <a:rPr lang="tr-TR" sz="1200" b="1" u="sng" dirty="0"/>
              <a:t>):</a:t>
            </a:r>
            <a:r>
              <a:rPr lang="tr-TR" sz="1200" b="1" dirty="0"/>
              <a:t> </a:t>
            </a:r>
            <a:r>
              <a:rPr lang="tr-TR" sz="1200" dirty="0"/>
              <a:t>Tesis bünyesinde üretilmiş olsun veya olmasın, üretim süreçlerinde kullanılan elektriğin üretimi aşamasında salınan emisyonlardır. </a:t>
            </a:r>
          </a:p>
        </p:txBody>
      </p:sp>
      <p:sp>
        <p:nvSpPr>
          <p:cNvPr id="14" name="Dikdörtgen 13">
            <a:extLst>
              <a:ext uri="{FF2B5EF4-FFF2-40B4-BE49-F238E27FC236}">
                <a16:creationId xmlns:a16="http://schemas.microsoft.com/office/drawing/2014/main" id="{05CA384D-122A-4970-9E72-BE100887298E}"/>
              </a:ext>
            </a:extLst>
          </p:cNvPr>
          <p:cNvSpPr/>
          <p:nvPr/>
        </p:nvSpPr>
        <p:spPr>
          <a:xfrm>
            <a:off x="152209" y="1628092"/>
            <a:ext cx="3048192" cy="146016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tr-TR" sz="1200" b="1" dirty="0"/>
              <a:t>Tesis (Installation): </a:t>
            </a:r>
            <a:r>
              <a:rPr lang="tr-TR" sz="1200" dirty="0"/>
              <a:t>Üretim sürecinin gerçekleştirildiği</a:t>
            </a:r>
            <a:r>
              <a:rPr lang="tr-TR" sz="1200" b="1" dirty="0"/>
              <a:t> </a:t>
            </a:r>
            <a:r>
              <a:rPr lang="tr-TR" sz="1200" dirty="0"/>
              <a:t>sabit teknik üniteyi ifade eder. Emisyon hesaplamasına mobil üretim üniteleri dahil değildir (</a:t>
            </a:r>
            <a:r>
              <a:rPr lang="tr-TR" sz="1200" dirty="0" err="1"/>
              <a:t>örn</a:t>
            </a:r>
            <a:r>
              <a:rPr lang="tr-TR" sz="1200" dirty="0"/>
              <a:t>. beton mikseri). Sabit tesisler içindeki taşıma bantları (</a:t>
            </a:r>
            <a:r>
              <a:rPr lang="tr-TR" sz="1200" dirty="0" err="1"/>
              <a:t>conveyor</a:t>
            </a:r>
            <a:r>
              <a:rPr lang="tr-TR" sz="1200" dirty="0"/>
              <a:t> </a:t>
            </a:r>
            <a:r>
              <a:rPr lang="tr-TR" sz="1200" dirty="0" err="1"/>
              <a:t>belts</a:t>
            </a:r>
            <a:r>
              <a:rPr lang="tr-TR" sz="1200" dirty="0"/>
              <a:t>) mobil ünite olarak değerlendirilmemektedir. </a:t>
            </a:r>
          </a:p>
        </p:txBody>
      </p:sp>
      <p:sp>
        <p:nvSpPr>
          <p:cNvPr id="15" name="Dikdörtgen 14">
            <a:extLst>
              <a:ext uri="{FF2B5EF4-FFF2-40B4-BE49-F238E27FC236}">
                <a16:creationId xmlns:a16="http://schemas.microsoft.com/office/drawing/2014/main" id="{E686E598-EBFB-49ED-A09C-208F88687A77}"/>
              </a:ext>
            </a:extLst>
          </p:cNvPr>
          <p:cNvSpPr/>
          <p:nvPr/>
        </p:nvSpPr>
        <p:spPr>
          <a:xfrm>
            <a:off x="3387303" y="4811623"/>
            <a:ext cx="3574215" cy="185659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tr-TR" sz="1200" b="1" u="sng" dirty="0"/>
              <a:t>Gerçekleşen Emisyonlar (</a:t>
            </a:r>
            <a:r>
              <a:rPr lang="tr-TR" sz="1200" b="1" u="sng" dirty="0" err="1"/>
              <a:t>Actual</a:t>
            </a:r>
            <a:r>
              <a:rPr lang="tr-TR" sz="1200" b="1" u="sng" dirty="0"/>
              <a:t> </a:t>
            </a:r>
            <a:r>
              <a:rPr lang="tr-TR" sz="1200" b="1" u="sng" dirty="0" err="1"/>
              <a:t>Emissions</a:t>
            </a:r>
            <a:r>
              <a:rPr lang="tr-TR" sz="1200" b="1" u="sng" dirty="0"/>
              <a:t>):</a:t>
            </a:r>
            <a:r>
              <a:rPr lang="tr-TR" sz="1200" b="1" dirty="0"/>
              <a:t> </a:t>
            </a:r>
            <a:r>
              <a:rPr lang="tr-TR" sz="1200" dirty="0"/>
              <a:t>Ürünlerin üretim süreçlerinden ve kullanılan elektriğin üretiminden kaynaklı emisyonların, ilgili üretim süreçlerinden gelen birincil veri ile SKDM metodolojisi çerçevesinde hesaplanmış halidir. </a:t>
            </a:r>
          </a:p>
          <a:p>
            <a:pPr algn="just"/>
            <a:endParaRPr lang="tr-TR" sz="600" b="1" dirty="0"/>
          </a:p>
          <a:p>
            <a:pPr algn="just"/>
            <a:r>
              <a:rPr lang="tr-TR" sz="1200" b="1" u="sng" dirty="0"/>
              <a:t>Varsayılan Değer (</a:t>
            </a:r>
            <a:r>
              <a:rPr lang="tr-TR" sz="1200" b="1" u="sng" dirty="0" err="1"/>
              <a:t>Default</a:t>
            </a:r>
            <a:r>
              <a:rPr lang="tr-TR" sz="1200" b="1" u="sng" dirty="0"/>
              <a:t> Value):</a:t>
            </a:r>
            <a:r>
              <a:rPr lang="tr-TR" sz="1200" b="1" dirty="0"/>
              <a:t> </a:t>
            </a:r>
            <a:r>
              <a:rPr lang="tr-TR" sz="1200" dirty="0"/>
              <a:t>SKDM ürünlerine gömülü emisyonları ifade eden, ikincil veri kaynaklarından temin edilmiş veya ikincil veri kullanılarak hesaplanmış değerdir. </a:t>
            </a:r>
          </a:p>
        </p:txBody>
      </p:sp>
      <p:sp>
        <p:nvSpPr>
          <p:cNvPr id="8" name="Dikdörtgen 7">
            <a:extLst>
              <a:ext uri="{FF2B5EF4-FFF2-40B4-BE49-F238E27FC236}">
                <a16:creationId xmlns:a16="http://schemas.microsoft.com/office/drawing/2014/main" id="{CC1A2E3B-B6E6-4726-9257-76E4942BAB0E}"/>
              </a:ext>
            </a:extLst>
          </p:cNvPr>
          <p:cNvSpPr/>
          <p:nvPr/>
        </p:nvSpPr>
        <p:spPr>
          <a:xfrm>
            <a:off x="3390181" y="1216321"/>
            <a:ext cx="3562710" cy="966162"/>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tr-TR" sz="1200" b="1" u="sng" dirty="0"/>
              <a:t>Emisyon</a:t>
            </a:r>
            <a:r>
              <a:rPr lang="tr-TR" sz="1200" u="sng" dirty="0"/>
              <a:t>:</a:t>
            </a:r>
            <a:r>
              <a:rPr lang="tr-TR" sz="1200" dirty="0"/>
              <a:t> Ürünlerin üretim sürecinden kaynaklı olarak atmosfere sera gazı salımı anlamına gelir.</a:t>
            </a:r>
          </a:p>
          <a:p>
            <a:r>
              <a:rPr lang="tr-TR" sz="1200" b="1" u="sng" dirty="0"/>
              <a:t>Sera gazı (</a:t>
            </a:r>
            <a:r>
              <a:rPr lang="tr-TR" sz="1200" b="1" u="sng" dirty="0" err="1"/>
              <a:t>greenhouse</a:t>
            </a:r>
            <a:r>
              <a:rPr lang="tr-TR" sz="1200" b="1" u="sng" dirty="0"/>
              <a:t> </a:t>
            </a:r>
            <a:r>
              <a:rPr lang="tr-TR" sz="1200" b="1" u="sng" dirty="0" err="1"/>
              <a:t>gas</a:t>
            </a:r>
            <a:r>
              <a:rPr lang="tr-TR" sz="1200" b="1" u="sng" dirty="0"/>
              <a:t>)</a:t>
            </a:r>
            <a:r>
              <a:rPr lang="tr-TR" sz="1200" u="sng" dirty="0"/>
              <a:t>:</a:t>
            </a:r>
            <a:r>
              <a:rPr lang="tr-TR" sz="1200" dirty="0"/>
              <a:t> SKDM Tüzüğü EK-1’de her bir ürün için listelenmiş olan sera gazlarıdır. </a:t>
            </a:r>
          </a:p>
        </p:txBody>
      </p:sp>
    </p:spTree>
    <p:extLst>
      <p:ext uri="{BB962C8B-B14F-4D97-AF65-F5344CB8AC3E}">
        <p14:creationId xmlns:p14="http://schemas.microsoft.com/office/powerpoint/2010/main" val="864516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0314E7CB-B40E-4F66-AED6-440AB8C8E495}"/>
              </a:ext>
            </a:extLst>
          </p:cNvPr>
          <p:cNvSpPr txBox="1"/>
          <p:nvPr/>
        </p:nvSpPr>
        <p:spPr>
          <a:xfrm>
            <a:off x="2547285" y="755293"/>
            <a:ext cx="747288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rPr>
              <a:t>SKDM Mali Yükümlülüğünün Hesaplanması – 2026 Sonrası</a:t>
            </a:r>
          </a:p>
        </p:txBody>
      </p:sp>
      <p:sp>
        <p:nvSpPr>
          <p:cNvPr id="6" name="Rounded Rectangle 1">
            <a:extLst>
              <a:ext uri="{FF2B5EF4-FFF2-40B4-BE49-F238E27FC236}">
                <a16:creationId xmlns:a16="http://schemas.microsoft.com/office/drawing/2014/main" id="{9C108268-AA2D-4E28-8903-EE28A36E6B2F}"/>
              </a:ext>
            </a:extLst>
          </p:cNvPr>
          <p:cNvSpPr/>
          <p:nvPr/>
        </p:nvSpPr>
        <p:spPr>
          <a:xfrm>
            <a:off x="993366" y="2622215"/>
            <a:ext cx="1898604" cy="1298144"/>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İthal ürünü üreten tesisin gerçekleşen emisyon değerleri</a:t>
            </a:r>
            <a:r>
              <a:rPr lang="en-IE" sz="1200" b="1" dirty="0">
                <a:solidFill>
                  <a:srgbClr val="BF9D62"/>
                </a:solidFill>
              </a:rPr>
              <a:t> (</a:t>
            </a:r>
            <a:r>
              <a:rPr lang="tr-TR" sz="1200" b="1" dirty="0">
                <a:solidFill>
                  <a:srgbClr val="BF9D62"/>
                </a:solidFill>
              </a:rPr>
              <a:t>1 ton ürün üretiminde salınan CO2 miktarı (ton))</a:t>
            </a:r>
            <a:endParaRPr lang="en-US" sz="1200" b="1" i="1" dirty="0">
              <a:solidFill>
                <a:srgbClr val="BF9D62"/>
              </a:solidFill>
            </a:endParaRPr>
          </a:p>
        </p:txBody>
      </p:sp>
      <p:sp>
        <p:nvSpPr>
          <p:cNvPr id="7" name="Rounded Rectangle 7">
            <a:extLst>
              <a:ext uri="{FF2B5EF4-FFF2-40B4-BE49-F238E27FC236}">
                <a16:creationId xmlns:a16="http://schemas.microsoft.com/office/drawing/2014/main" id="{31293C55-B97D-4C9C-A830-5EBEFBF3964C}"/>
              </a:ext>
            </a:extLst>
          </p:cNvPr>
          <p:cNvSpPr/>
          <p:nvPr/>
        </p:nvSpPr>
        <p:spPr>
          <a:xfrm>
            <a:off x="3346783" y="2622214"/>
            <a:ext cx="1912496" cy="1298144"/>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İlgili ürün için AB </a:t>
            </a:r>
            <a:r>
              <a:rPr lang="tr-TR" sz="1200" b="1" dirty="0" err="1">
                <a:solidFill>
                  <a:srgbClr val="BF9D62"/>
                </a:solidFill>
              </a:rPr>
              <a:t>ETS’sinde</a:t>
            </a:r>
            <a:r>
              <a:rPr lang="tr-TR" sz="1200" b="1" dirty="0">
                <a:solidFill>
                  <a:srgbClr val="BF9D62"/>
                </a:solidFill>
              </a:rPr>
              <a:t> ücretsiz tahsisat sağlanan emisyon miktarı </a:t>
            </a:r>
            <a:r>
              <a:rPr lang="en-IE" sz="1200" b="1" dirty="0">
                <a:solidFill>
                  <a:srgbClr val="BF9D62"/>
                </a:solidFill>
              </a:rPr>
              <a:t>(</a:t>
            </a:r>
            <a:r>
              <a:rPr lang="tr-TR" sz="1200" b="1" dirty="0">
                <a:solidFill>
                  <a:srgbClr val="BF9D62"/>
                </a:solidFill>
              </a:rPr>
              <a:t>1 ton ürün üretiminde salınan CO2 miktarı (ton))</a:t>
            </a:r>
            <a:endParaRPr lang="en-US" sz="1200" b="1" dirty="0">
              <a:solidFill>
                <a:srgbClr val="BF9D62"/>
              </a:solidFill>
            </a:endParaRPr>
          </a:p>
        </p:txBody>
      </p:sp>
      <p:sp>
        <p:nvSpPr>
          <p:cNvPr id="8" name="Minus 12">
            <a:extLst>
              <a:ext uri="{FF2B5EF4-FFF2-40B4-BE49-F238E27FC236}">
                <a16:creationId xmlns:a16="http://schemas.microsoft.com/office/drawing/2014/main" id="{1FF4F3AF-6FD9-4626-98DD-201816794374}"/>
              </a:ext>
            </a:extLst>
          </p:cNvPr>
          <p:cNvSpPr/>
          <p:nvPr/>
        </p:nvSpPr>
        <p:spPr>
          <a:xfrm>
            <a:off x="2916293" y="2990950"/>
            <a:ext cx="381673" cy="35527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Multiply 15">
            <a:extLst>
              <a:ext uri="{FF2B5EF4-FFF2-40B4-BE49-F238E27FC236}">
                <a16:creationId xmlns:a16="http://schemas.microsoft.com/office/drawing/2014/main" id="{FC386720-AD93-429C-B08D-27EB7BB7DABE}"/>
              </a:ext>
            </a:extLst>
          </p:cNvPr>
          <p:cNvSpPr/>
          <p:nvPr/>
        </p:nvSpPr>
        <p:spPr>
          <a:xfrm>
            <a:off x="7272417" y="2974585"/>
            <a:ext cx="449369" cy="4618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16">
            <a:extLst>
              <a:ext uri="{FF2B5EF4-FFF2-40B4-BE49-F238E27FC236}">
                <a16:creationId xmlns:a16="http://schemas.microsoft.com/office/drawing/2014/main" id="{48965BC1-4DCE-47EA-A199-62576AB03BE1}"/>
              </a:ext>
            </a:extLst>
          </p:cNvPr>
          <p:cNvSpPr/>
          <p:nvPr/>
        </p:nvSpPr>
        <p:spPr>
          <a:xfrm>
            <a:off x="558799" y="2375338"/>
            <a:ext cx="6667181" cy="17867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7">
            <a:extLst>
              <a:ext uri="{FF2B5EF4-FFF2-40B4-BE49-F238E27FC236}">
                <a16:creationId xmlns:a16="http://schemas.microsoft.com/office/drawing/2014/main" id="{0AF07C80-2184-4E88-97D3-884DA210BF6D}"/>
              </a:ext>
            </a:extLst>
          </p:cNvPr>
          <p:cNvSpPr txBox="1"/>
          <p:nvPr/>
        </p:nvSpPr>
        <p:spPr>
          <a:xfrm>
            <a:off x="2575145" y="1648695"/>
            <a:ext cx="2798619" cy="307777"/>
          </a:xfrm>
          <a:prstGeom prst="rect">
            <a:avLst/>
          </a:prstGeom>
          <a:noFill/>
        </p:spPr>
        <p:txBody>
          <a:bodyPr wrap="square" rtlCol="0">
            <a:spAutoFit/>
          </a:bodyPr>
          <a:lstStyle/>
          <a:p>
            <a:pPr algn="ctr"/>
            <a:r>
              <a:rPr lang="tr-TR" sz="1400" b="1" dirty="0">
                <a:solidFill>
                  <a:srgbClr val="1B2C57"/>
                </a:solidFill>
              </a:rPr>
              <a:t>SKDM Sertifika Sayısı</a:t>
            </a:r>
            <a:endParaRPr lang="en-US" sz="1400" b="1" dirty="0">
              <a:solidFill>
                <a:srgbClr val="1B2C57"/>
              </a:solidFill>
            </a:endParaRPr>
          </a:p>
        </p:txBody>
      </p:sp>
      <p:sp>
        <p:nvSpPr>
          <p:cNvPr id="12" name="TextBox 19">
            <a:extLst>
              <a:ext uri="{FF2B5EF4-FFF2-40B4-BE49-F238E27FC236}">
                <a16:creationId xmlns:a16="http://schemas.microsoft.com/office/drawing/2014/main" id="{B5947F4B-566D-49A1-AE2A-60A544CC3F6A}"/>
              </a:ext>
            </a:extLst>
          </p:cNvPr>
          <p:cNvSpPr txBox="1"/>
          <p:nvPr/>
        </p:nvSpPr>
        <p:spPr>
          <a:xfrm>
            <a:off x="7618172" y="1707689"/>
            <a:ext cx="1541841" cy="307777"/>
          </a:xfrm>
          <a:prstGeom prst="rect">
            <a:avLst/>
          </a:prstGeom>
          <a:noFill/>
        </p:spPr>
        <p:txBody>
          <a:bodyPr wrap="square" rtlCol="0">
            <a:spAutoFit/>
          </a:bodyPr>
          <a:lstStyle>
            <a:defPPr>
              <a:defRPr lang="tr-TR"/>
            </a:defPPr>
            <a:lvl1pPr>
              <a:defRPr sz="1400" b="1">
                <a:solidFill>
                  <a:srgbClr val="1B2C57"/>
                </a:solidFill>
              </a:defRPr>
            </a:lvl1pPr>
          </a:lstStyle>
          <a:p>
            <a:pPr algn="ctr"/>
            <a:r>
              <a:rPr lang="tr-TR" dirty="0"/>
              <a:t>Sertifika Ücreti</a:t>
            </a:r>
            <a:endParaRPr lang="en-US" dirty="0"/>
          </a:p>
        </p:txBody>
      </p:sp>
      <p:sp>
        <p:nvSpPr>
          <p:cNvPr id="13" name="Rounded Rectangle 20">
            <a:extLst>
              <a:ext uri="{FF2B5EF4-FFF2-40B4-BE49-F238E27FC236}">
                <a16:creationId xmlns:a16="http://schemas.microsoft.com/office/drawing/2014/main" id="{06CD4A13-C6B3-489A-810E-6EDCF00796E4}"/>
              </a:ext>
            </a:extLst>
          </p:cNvPr>
          <p:cNvSpPr/>
          <p:nvPr/>
        </p:nvSpPr>
        <p:spPr>
          <a:xfrm>
            <a:off x="7802947" y="2850294"/>
            <a:ext cx="1172292" cy="715562"/>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AB </a:t>
            </a:r>
            <a:r>
              <a:rPr lang="tr-TR" sz="1200" b="1" dirty="0" err="1">
                <a:solidFill>
                  <a:srgbClr val="BF9D62"/>
                </a:solidFill>
              </a:rPr>
              <a:t>ETS’sindeki</a:t>
            </a:r>
            <a:r>
              <a:rPr lang="tr-TR" sz="1200" b="1" dirty="0">
                <a:solidFill>
                  <a:srgbClr val="BF9D62"/>
                </a:solidFill>
              </a:rPr>
              <a:t> ortalama haftalık fiyat</a:t>
            </a:r>
            <a:endParaRPr lang="en-US" sz="1200" b="1" dirty="0">
              <a:solidFill>
                <a:srgbClr val="BF9D62"/>
              </a:solidFill>
            </a:endParaRPr>
          </a:p>
        </p:txBody>
      </p:sp>
      <p:sp>
        <p:nvSpPr>
          <p:cNvPr id="14" name="Rounded Rectangle 22">
            <a:extLst>
              <a:ext uri="{FF2B5EF4-FFF2-40B4-BE49-F238E27FC236}">
                <a16:creationId xmlns:a16="http://schemas.microsoft.com/office/drawing/2014/main" id="{F65CD92B-5F9D-4BBD-AFEE-8FF653587469}"/>
              </a:ext>
            </a:extLst>
          </p:cNvPr>
          <p:cNvSpPr/>
          <p:nvPr/>
        </p:nvSpPr>
        <p:spPr>
          <a:xfrm>
            <a:off x="9624711" y="3764476"/>
            <a:ext cx="1832484" cy="1007219"/>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Yükümlülüğün ihracatçı (üçüncü) ülkede, o ülkedeki eşdeğer karbon fiyatı üzerinden ödenmiş olan kısmı</a:t>
            </a:r>
            <a:endParaRPr lang="en-US" sz="1200" b="1" dirty="0">
              <a:solidFill>
                <a:srgbClr val="BF9D62"/>
              </a:solidFill>
            </a:endParaRPr>
          </a:p>
        </p:txBody>
      </p:sp>
      <p:sp>
        <p:nvSpPr>
          <p:cNvPr id="15" name="Minus 23">
            <a:extLst>
              <a:ext uri="{FF2B5EF4-FFF2-40B4-BE49-F238E27FC236}">
                <a16:creationId xmlns:a16="http://schemas.microsoft.com/office/drawing/2014/main" id="{834D3CB3-EA02-4B66-ADCB-859BD3D5DC7D}"/>
              </a:ext>
            </a:extLst>
          </p:cNvPr>
          <p:cNvSpPr/>
          <p:nvPr/>
        </p:nvSpPr>
        <p:spPr>
          <a:xfrm>
            <a:off x="9071946" y="4009959"/>
            <a:ext cx="365160" cy="37869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ounded Rectangle 55">
            <a:extLst>
              <a:ext uri="{FF2B5EF4-FFF2-40B4-BE49-F238E27FC236}">
                <a16:creationId xmlns:a16="http://schemas.microsoft.com/office/drawing/2014/main" id="{7281DA7E-40B9-4C91-B031-C5CCFB1328FB}"/>
              </a:ext>
            </a:extLst>
          </p:cNvPr>
          <p:cNvSpPr/>
          <p:nvPr/>
        </p:nvSpPr>
        <p:spPr>
          <a:xfrm>
            <a:off x="9603691" y="2775053"/>
            <a:ext cx="1832484" cy="787069"/>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SKDM Mali Yükümlülüğü</a:t>
            </a:r>
            <a:endParaRPr lang="en-US" sz="1200" b="1" dirty="0">
              <a:solidFill>
                <a:srgbClr val="BF9D62"/>
              </a:solidFill>
            </a:endParaRPr>
          </a:p>
        </p:txBody>
      </p:sp>
      <p:sp>
        <p:nvSpPr>
          <p:cNvPr id="17" name="Equal 10">
            <a:extLst>
              <a:ext uri="{FF2B5EF4-FFF2-40B4-BE49-F238E27FC236}">
                <a16:creationId xmlns:a16="http://schemas.microsoft.com/office/drawing/2014/main" id="{16CAB43F-5A07-42EC-8737-FFCDD8A2813B}"/>
              </a:ext>
            </a:extLst>
          </p:cNvPr>
          <p:cNvSpPr/>
          <p:nvPr/>
        </p:nvSpPr>
        <p:spPr>
          <a:xfrm>
            <a:off x="9040160" y="3021035"/>
            <a:ext cx="384163" cy="28335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56">
            <a:extLst>
              <a:ext uri="{FF2B5EF4-FFF2-40B4-BE49-F238E27FC236}">
                <a16:creationId xmlns:a16="http://schemas.microsoft.com/office/drawing/2014/main" id="{7E9C60D7-7377-457D-9656-73698F7BEF7D}"/>
              </a:ext>
            </a:extLst>
          </p:cNvPr>
          <p:cNvSpPr/>
          <p:nvPr/>
        </p:nvSpPr>
        <p:spPr>
          <a:xfrm>
            <a:off x="9624712" y="4931467"/>
            <a:ext cx="1832484" cy="445111"/>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Ödenecek Net Tutar (</a:t>
            </a:r>
            <a:r>
              <a:rPr lang="en-IE" sz="1200" b="1" dirty="0">
                <a:solidFill>
                  <a:srgbClr val="BF9D62"/>
                </a:solidFill>
              </a:rPr>
              <a:t>Adjustment</a:t>
            </a:r>
            <a:r>
              <a:rPr lang="tr-TR" sz="1200" b="1" dirty="0">
                <a:solidFill>
                  <a:srgbClr val="BF9D62"/>
                </a:solidFill>
              </a:rPr>
              <a:t>)</a:t>
            </a:r>
            <a:endParaRPr lang="en-US" sz="1200" b="1" dirty="0">
              <a:solidFill>
                <a:srgbClr val="BF9D62"/>
              </a:solidFill>
            </a:endParaRPr>
          </a:p>
        </p:txBody>
      </p:sp>
      <p:sp>
        <p:nvSpPr>
          <p:cNvPr id="19" name="Equal 61">
            <a:extLst>
              <a:ext uri="{FF2B5EF4-FFF2-40B4-BE49-F238E27FC236}">
                <a16:creationId xmlns:a16="http://schemas.microsoft.com/office/drawing/2014/main" id="{603320AB-A691-422F-9713-3BE9051835F8}"/>
              </a:ext>
            </a:extLst>
          </p:cNvPr>
          <p:cNvSpPr/>
          <p:nvPr/>
        </p:nvSpPr>
        <p:spPr>
          <a:xfrm>
            <a:off x="9071946" y="4991324"/>
            <a:ext cx="384163" cy="28335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Multiply 18">
            <a:extLst>
              <a:ext uri="{FF2B5EF4-FFF2-40B4-BE49-F238E27FC236}">
                <a16:creationId xmlns:a16="http://schemas.microsoft.com/office/drawing/2014/main" id="{F956878A-2CA8-4314-A3AE-52EFA624DA1D}"/>
              </a:ext>
            </a:extLst>
          </p:cNvPr>
          <p:cNvSpPr/>
          <p:nvPr/>
        </p:nvSpPr>
        <p:spPr>
          <a:xfrm>
            <a:off x="5477847" y="2963318"/>
            <a:ext cx="449369" cy="4618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Rounded Rectangle 21">
            <a:extLst>
              <a:ext uri="{FF2B5EF4-FFF2-40B4-BE49-F238E27FC236}">
                <a16:creationId xmlns:a16="http://schemas.microsoft.com/office/drawing/2014/main" id="{B8E2BA19-736B-4D7C-95A9-AC637C4198ED}"/>
              </a:ext>
            </a:extLst>
          </p:cNvPr>
          <p:cNvSpPr/>
          <p:nvPr/>
        </p:nvSpPr>
        <p:spPr>
          <a:xfrm>
            <a:off x="5947967" y="2911525"/>
            <a:ext cx="1185656" cy="572655"/>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Toplam ithal edilen ürün (ton)</a:t>
            </a:r>
            <a:endParaRPr lang="en-US" sz="1200" b="1" dirty="0">
              <a:solidFill>
                <a:srgbClr val="BF9D62"/>
              </a:solidFill>
            </a:endParaRPr>
          </a:p>
        </p:txBody>
      </p:sp>
      <p:sp>
        <p:nvSpPr>
          <p:cNvPr id="22" name="Left Bracket 2">
            <a:extLst>
              <a:ext uri="{FF2B5EF4-FFF2-40B4-BE49-F238E27FC236}">
                <a16:creationId xmlns:a16="http://schemas.microsoft.com/office/drawing/2014/main" id="{47E4144C-443E-4A16-8C19-8CDFE423235D}"/>
              </a:ext>
            </a:extLst>
          </p:cNvPr>
          <p:cNvSpPr/>
          <p:nvPr/>
        </p:nvSpPr>
        <p:spPr>
          <a:xfrm>
            <a:off x="728731" y="2622214"/>
            <a:ext cx="264635" cy="1298143"/>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ket 24">
            <a:extLst>
              <a:ext uri="{FF2B5EF4-FFF2-40B4-BE49-F238E27FC236}">
                <a16:creationId xmlns:a16="http://schemas.microsoft.com/office/drawing/2014/main" id="{407E74EF-EE80-4993-9DE1-466A749E80F8}"/>
              </a:ext>
            </a:extLst>
          </p:cNvPr>
          <p:cNvSpPr/>
          <p:nvPr/>
        </p:nvSpPr>
        <p:spPr>
          <a:xfrm flipH="1">
            <a:off x="5269681" y="2622215"/>
            <a:ext cx="208166" cy="1298144"/>
          </a:xfrm>
          <a:prstGeom prst="lef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5">
            <a:extLst>
              <a:ext uri="{FF2B5EF4-FFF2-40B4-BE49-F238E27FC236}">
                <a16:creationId xmlns:a16="http://schemas.microsoft.com/office/drawing/2014/main" id="{8B9B61CA-FEBC-4B50-B854-4F81C0169DEE}"/>
              </a:ext>
            </a:extLst>
          </p:cNvPr>
          <p:cNvSpPr txBox="1"/>
          <p:nvPr/>
        </p:nvSpPr>
        <p:spPr>
          <a:xfrm>
            <a:off x="9456109" y="1700069"/>
            <a:ext cx="2001845" cy="523220"/>
          </a:xfrm>
          <a:prstGeom prst="rect">
            <a:avLst/>
          </a:prstGeom>
          <a:noFill/>
        </p:spPr>
        <p:txBody>
          <a:bodyPr wrap="square" rtlCol="0">
            <a:spAutoFit/>
          </a:bodyPr>
          <a:lstStyle>
            <a:defPPr>
              <a:defRPr lang="tr-TR"/>
            </a:defPPr>
            <a:lvl1pPr>
              <a:defRPr sz="1400" b="1">
                <a:solidFill>
                  <a:srgbClr val="1B2C57"/>
                </a:solidFill>
              </a:defRPr>
            </a:lvl1pPr>
          </a:lstStyle>
          <a:p>
            <a:pPr algn="ctr"/>
            <a:r>
              <a:rPr lang="tr-TR" dirty="0"/>
              <a:t>Yükümlülük ve Ödenecek Tutar</a:t>
            </a:r>
            <a:endParaRPr lang="en-US" dirty="0"/>
          </a:p>
        </p:txBody>
      </p:sp>
      <p:sp>
        <p:nvSpPr>
          <p:cNvPr id="26" name="Rounded Rectangle 1">
            <a:extLst>
              <a:ext uri="{FF2B5EF4-FFF2-40B4-BE49-F238E27FC236}">
                <a16:creationId xmlns:a16="http://schemas.microsoft.com/office/drawing/2014/main" id="{1F3C88B5-C617-4297-87E1-7BC86E36F3CD}"/>
              </a:ext>
            </a:extLst>
          </p:cNvPr>
          <p:cNvSpPr/>
          <p:nvPr/>
        </p:nvSpPr>
        <p:spPr>
          <a:xfrm>
            <a:off x="1993740" y="5027300"/>
            <a:ext cx="1898604" cy="1298144"/>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İthal ürünü üreten tesisin gerçekleşen emisyon değerleri</a:t>
            </a:r>
            <a:r>
              <a:rPr lang="en-IE" sz="1200" b="1" dirty="0">
                <a:solidFill>
                  <a:srgbClr val="BF9D62"/>
                </a:solidFill>
              </a:rPr>
              <a:t> (</a:t>
            </a:r>
            <a:r>
              <a:rPr lang="tr-TR" sz="1200" b="1" dirty="0">
                <a:solidFill>
                  <a:srgbClr val="BF9D62"/>
                </a:solidFill>
              </a:rPr>
              <a:t>1 ton ürün üretiminde salınan CO2 miktarı (ton))</a:t>
            </a:r>
            <a:endParaRPr lang="en-US" sz="1200" b="1" i="1" dirty="0">
              <a:solidFill>
                <a:srgbClr val="BF9D62"/>
              </a:solidFill>
            </a:endParaRPr>
          </a:p>
        </p:txBody>
      </p:sp>
      <p:sp>
        <p:nvSpPr>
          <p:cNvPr id="29" name="Rectangle 16">
            <a:extLst>
              <a:ext uri="{FF2B5EF4-FFF2-40B4-BE49-F238E27FC236}">
                <a16:creationId xmlns:a16="http://schemas.microsoft.com/office/drawing/2014/main" id="{6E089180-22B1-45B6-9281-D344A89123B3}"/>
              </a:ext>
            </a:extLst>
          </p:cNvPr>
          <p:cNvSpPr/>
          <p:nvPr/>
        </p:nvSpPr>
        <p:spPr>
          <a:xfrm>
            <a:off x="1742177" y="4931467"/>
            <a:ext cx="4300423" cy="15405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18">
            <a:extLst>
              <a:ext uri="{FF2B5EF4-FFF2-40B4-BE49-F238E27FC236}">
                <a16:creationId xmlns:a16="http://schemas.microsoft.com/office/drawing/2014/main" id="{03792A30-A159-49C2-855D-84A807ED68B8}"/>
              </a:ext>
            </a:extLst>
          </p:cNvPr>
          <p:cNvSpPr/>
          <p:nvPr/>
        </p:nvSpPr>
        <p:spPr>
          <a:xfrm>
            <a:off x="3923050" y="5399425"/>
            <a:ext cx="449369" cy="4618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ounded Rectangle 21">
            <a:extLst>
              <a:ext uri="{FF2B5EF4-FFF2-40B4-BE49-F238E27FC236}">
                <a16:creationId xmlns:a16="http://schemas.microsoft.com/office/drawing/2014/main" id="{62DCED72-7103-47FC-A301-5CF4A8181500}"/>
              </a:ext>
            </a:extLst>
          </p:cNvPr>
          <p:cNvSpPr/>
          <p:nvPr/>
        </p:nvSpPr>
        <p:spPr>
          <a:xfrm>
            <a:off x="4403125" y="5351255"/>
            <a:ext cx="1185656" cy="572655"/>
          </a:xfrm>
          <a:prstGeom prst="roundRect">
            <a:avLst/>
          </a:prstGeom>
          <a:solidFill>
            <a:srgbClr val="1825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BF9D62"/>
                </a:solidFill>
              </a:rPr>
              <a:t>Toplam ithal edilen ürün (ton)</a:t>
            </a:r>
            <a:endParaRPr lang="en-US" sz="1200" b="1" dirty="0">
              <a:solidFill>
                <a:srgbClr val="BF9D62"/>
              </a:solidFill>
            </a:endParaRPr>
          </a:p>
        </p:txBody>
      </p:sp>
      <p:sp>
        <p:nvSpPr>
          <p:cNvPr id="34" name="TextBox 17">
            <a:extLst>
              <a:ext uri="{FF2B5EF4-FFF2-40B4-BE49-F238E27FC236}">
                <a16:creationId xmlns:a16="http://schemas.microsoft.com/office/drawing/2014/main" id="{8BEB5CB2-04F9-44A1-8214-C0D92C54A0A5}"/>
              </a:ext>
            </a:extLst>
          </p:cNvPr>
          <p:cNvSpPr txBox="1"/>
          <p:nvPr/>
        </p:nvSpPr>
        <p:spPr>
          <a:xfrm>
            <a:off x="2377080" y="1930995"/>
            <a:ext cx="2798619" cy="461665"/>
          </a:xfrm>
          <a:prstGeom prst="rect">
            <a:avLst/>
          </a:prstGeom>
          <a:noFill/>
        </p:spPr>
        <p:txBody>
          <a:bodyPr wrap="square" rtlCol="0">
            <a:spAutoFit/>
          </a:bodyPr>
          <a:lstStyle/>
          <a:p>
            <a:pPr algn="ctr"/>
            <a:r>
              <a:rPr lang="tr-TR" sz="1200" b="1" dirty="0">
                <a:solidFill>
                  <a:srgbClr val="1B2C57"/>
                </a:solidFill>
              </a:rPr>
              <a:t>1- Ücretsiz Tahsisatlar Devam Ederken (2026-2034)</a:t>
            </a:r>
            <a:endParaRPr lang="en-US" sz="1200" b="1" dirty="0">
              <a:solidFill>
                <a:srgbClr val="1B2C57"/>
              </a:solidFill>
            </a:endParaRPr>
          </a:p>
        </p:txBody>
      </p:sp>
      <p:sp>
        <p:nvSpPr>
          <p:cNvPr id="35" name="TextBox 17">
            <a:extLst>
              <a:ext uri="{FF2B5EF4-FFF2-40B4-BE49-F238E27FC236}">
                <a16:creationId xmlns:a16="http://schemas.microsoft.com/office/drawing/2014/main" id="{21B84336-BA9C-4286-9884-192F34A018C6}"/>
              </a:ext>
            </a:extLst>
          </p:cNvPr>
          <p:cNvSpPr txBox="1"/>
          <p:nvPr/>
        </p:nvSpPr>
        <p:spPr>
          <a:xfrm>
            <a:off x="2018807" y="4606252"/>
            <a:ext cx="3633848" cy="276999"/>
          </a:xfrm>
          <a:prstGeom prst="rect">
            <a:avLst/>
          </a:prstGeom>
          <a:noFill/>
        </p:spPr>
        <p:txBody>
          <a:bodyPr wrap="square" rtlCol="0">
            <a:spAutoFit/>
          </a:bodyPr>
          <a:lstStyle/>
          <a:p>
            <a:pPr algn="ctr"/>
            <a:r>
              <a:rPr lang="tr-TR" sz="1200" b="1" dirty="0">
                <a:solidFill>
                  <a:srgbClr val="1B2C57"/>
                </a:solidFill>
              </a:rPr>
              <a:t>2- Ücretsiz Tahsisatlar Sonlandığında (2034 sonrası)</a:t>
            </a:r>
            <a:endParaRPr lang="en-US" sz="1200" b="1" dirty="0">
              <a:solidFill>
                <a:srgbClr val="1B2C57"/>
              </a:solidFill>
            </a:endParaRPr>
          </a:p>
        </p:txBody>
      </p:sp>
      <p:sp>
        <p:nvSpPr>
          <p:cNvPr id="2" name="Ok: Aşağı 1">
            <a:extLst>
              <a:ext uri="{FF2B5EF4-FFF2-40B4-BE49-F238E27FC236}">
                <a16:creationId xmlns:a16="http://schemas.microsoft.com/office/drawing/2014/main" id="{4F4F469F-ACAB-4B50-8C75-4C680C62A05A}"/>
              </a:ext>
            </a:extLst>
          </p:cNvPr>
          <p:cNvSpPr/>
          <p:nvPr/>
        </p:nvSpPr>
        <p:spPr>
          <a:xfrm>
            <a:off x="3728887" y="4222563"/>
            <a:ext cx="484632" cy="3958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Oval 3">
            <a:extLst>
              <a:ext uri="{FF2B5EF4-FFF2-40B4-BE49-F238E27FC236}">
                <a16:creationId xmlns:a16="http://schemas.microsoft.com/office/drawing/2014/main" id="{F217F366-8D4C-4209-B9C5-155FE1E305E1}"/>
              </a:ext>
            </a:extLst>
          </p:cNvPr>
          <p:cNvSpPr/>
          <p:nvPr/>
        </p:nvSpPr>
        <p:spPr>
          <a:xfrm>
            <a:off x="10355280" y="190005"/>
            <a:ext cx="1436915" cy="1365663"/>
          </a:xfrm>
          <a:prstGeom prst="ellipse">
            <a:avLst/>
          </a:prstGeom>
          <a:solidFill>
            <a:srgbClr val="182552"/>
          </a:solidFill>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F9F9F9"/>
                </a:solidFill>
              </a:rPr>
              <a:t>Yükümlülük AB’de yerleşik ithalatçının üzerinde</a:t>
            </a:r>
          </a:p>
        </p:txBody>
      </p:sp>
    </p:spTree>
    <p:extLst>
      <p:ext uri="{BB962C8B-B14F-4D97-AF65-F5344CB8AC3E}">
        <p14:creationId xmlns:p14="http://schemas.microsoft.com/office/powerpoint/2010/main" val="276990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t="4650" b="5026"/>
          <a:stretch/>
        </p:blipFill>
        <p:spPr>
          <a:xfrm>
            <a:off x="4500750" y="1824384"/>
            <a:ext cx="7631875" cy="4424622"/>
          </a:xfrm>
          <a:prstGeom prst="rect">
            <a:avLst/>
          </a:prstGeom>
        </p:spPr>
      </p:pic>
      <p:sp>
        <p:nvSpPr>
          <p:cNvPr id="4" name="TextBox 12">
            <a:extLst>
              <a:ext uri="{FF2B5EF4-FFF2-40B4-BE49-F238E27FC236}">
                <a16:creationId xmlns:a16="http://schemas.microsoft.com/office/drawing/2014/main" id="{174B12AA-7981-4014-BDD4-F5DCB97B89A3}"/>
              </a:ext>
            </a:extLst>
          </p:cNvPr>
          <p:cNvSpPr txBox="1"/>
          <p:nvPr/>
        </p:nvSpPr>
        <p:spPr>
          <a:xfrm>
            <a:off x="2471058" y="541358"/>
            <a:ext cx="8406739" cy="461665"/>
          </a:xfrm>
          <a:prstGeom prst="rect">
            <a:avLst/>
          </a:prstGeom>
          <a:noFill/>
        </p:spPr>
        <p:txBody>
          <a:bodyPr wrap="square" rtlCol="0">
            <a:spAutoFit/>
          </a:bodyPr>
          <a:lstStyle/>
          <a:p>
            <a:r>
              <a:rPr lang="tr-TR" sz="2400" b="1" dirty="0">
                <a:solidFill>
                  <a:srgbClr val="2A3E6E"/>
                </a:solidFill>
                <a:latin typeface="Myriad Pro" panose="020B0503030403020204" pitchFamily="34" charset="0"/>
              </a:rPr>
              <a:t>SKDM ile AB </a:t>
            </a:r>
            <a:r>
              <a:rPr lang="tr-TR" sz="2400" b="1" dirty="0" err="1">
                <a:solidFill>
                  <a:srgbClr val="2A3E6E"/>
                </a:solidFill>
                <a:latin typeface="Myriad Pro" panose="020B0503030403020204" pitchFamily="34" charset="0"/>
              </a:rPr>
              <a:t>ETS’deki</a:t>
            </a:r>
            <a:r>
              <a:rPr lang="tr-TR" sz="2400" b="1" dirty="0">
                <a:solidFill>
                  <a:srgbClr val="2A3E6E"/>
                </a:solidFill>
                <a:latin typeface="Myriad Pro" panose="020B0503030403020204" pitchFamily="34" charset="0"/>
              </a:rPr>
              <a:t> Ücretsiz </a:t>
            </a:r>
            <a:r>
              <a:rPr lang="tr-TR" sz="2400" b="1" dirty="0" err="1">
                <a:solidFill>
                  <a:srgbClr val="2A3E6E"/>
                </a:solidFill>
                <a:latin typeface="Myriad Pro" panose="020B0503030403020204" pitchFamily="34" charset="0"/>
              </a:rPr>
              <a:t>Tahsisatların</a:t>
            </a:r>
            <a:r>
              <a:rPr lang="tr-TR" sz="2400" b="1" dirty="0">
                <a:solidFill>
                  <a:srgbClr val="2A3E6E"/>
                </a:solidFill>
                <a:latin typeface="Myriad Pro" panose="020B0503030403020204" pitchFamily="34" charset="0"/>
              </a:rPr>
              <a:t> İlişkisi</a:t>
            </a:r>
          </a:p>
        </p:txBody>
      </p:sp>
      <p:sp>
        <p:nvSpPr>
          <p:cNvPr id="5" name="Dikdörtgen 4">
            <a:extLst>
              <a:ext uri="{FF2B5EF4-FFF2-40B4-BE49-F238E27FC236}">
                <a16:creationId xmlns:a16="http://schemas.microsoft.com/office/drawing/2014/main" id="{5916D307-24B9-4278-A444-938F6BC0BFF9}"/>
              </a:ext>
            </a:extLst>
          </p:cNvPr>
          <p:cNvSpPr/>
          <p:nvPr/>
        </p:nvSpPr>
        <p:spPr>
          <a:xfrm>
            <a:off x="5925632" y="1982399"/>
            <a:ext cx="4987636" cy="629393"/>
          </a:xfrm>
          <a:prstGeom prst="rect">
            <a:avLst/>
          </a:prstGeom>
          <a:solidFill>
            <a:srgbClr val="0356B2"/>
          </a:solidFill>
          <a:ln>
            <a:solidFill>
              <a:srgbClr val="0356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t>Örnek (2028)</a:t>
            </a:r>
          </a:p>
        </p:txBody>
      </p:sp>
      <p:sp>
        <p:nvSpPr>
          <p:cNvPr id="6" name="Metin kutusu 5">
            <a:extLst>
              <a:ext uri="{FF2B5EF4-FFF2-40B4-BE49-F238E27FC236}">
                <a16:creationId xmlns:a16="http://schemas.microsoft.com/office/drawing/2014/main" id="{C7638CF9-060B-45FD-8FF4-5EDC7AD6939E}"/>
              </a:ext>
            </a:extLst>
          </p:cNvPr>
          <p:cNvSpPr txBox="1"/>
          <p:nvPr/>
        </p:nvSpPr>
        <p:spPr>
          <a:xfrm rot="5400000">
            <a:off x="6741519" y="4232866"/>
            <a:ext cx="1683808" cy="276999"/>
          </a:xfrm>
          <a:prstGeom prst="rect">
            <a:avLst/>
          </a:prstGeom>
          <a:solidFill>
            <a:srgbClr val="034DA2"/>
          </a:solidFill>
        </p:spPr>
        <p:txBody>
          <a:bodyPr wrap="square" rtlCol="0">
            <a:spAutoFit/>
            <a:scene3d>
              <a:camera prst="orthographicFront">
                <a:rot lat="0" lon="0" rev="0"/>
              </a:camera>
              <a:lightRig rig="threePt" dir="t"/>
            </a:scene3d>
          </a:bodyPr>
          <a:lstStyle/>
          <a:p>
            <a:r>
              <a:rPr lang="tr-TR" sz="1200" dirty="0">
                <a:solidFill>
                  <a:schemeClr val="bg1"/>
                </a:solidFill>
              </a:rPr>
              <a:t>    </a:t>
            </a:r>
            <a:r>
              <a:rPr lang="tr-TR" sz="1200" b="1" dirty="0">
                <a:solidFill>
                  <a:schemeClr val="bg1"/>
                </a:solidFill>
              </a:rPr>
              <a:t>Emisyon Yoğunluğu</a:t>
            </a:r>
          </a:p>
        </p:txBody>
      </p:sp>
      <p:sp>
        <p:nvSpPr>
          <p:cNvPr id="7" name="Metin kutusu 6">
            <a:extLst>
              <a:ext uri="{FF2B5EF4-FFF2-40B4-BE49-F238E27FC236}">
                <a16:creationId xmlns:a16="http://schemas.microsoft.com/office/drawing/2014/main" id="{222EAD2D-1186-4301-B8E3-A8D638BEF955}"/>
              </a:ext>
            </a:extLst>
          </p:cNvPr>
          <p:cNvSpPr txBox="1"/>
          <p:nvPr/>
        </p:nvSpPr>
        <p:spPr>
          <a:xfrm rot="5400000">
            <a:off x="8748974" y="4570067"/>
            <a:ext cx="1436916" cy="276999"/>
          </a:xfrm>
          <a:prstGeom prst="rect">
            <a:avLst/>
          </a:prstGeom>
          <a:solidFill>
            <a:srgbClr val="034DA2"/>
          </a:solidFill>
        </p:spPr>
        <p:txBody>
          <a:bodyPr wrap="square" rtlCol="0">
            <a:spAutoFit/>
            <a:scene3d>
              <a:camera prst="orthographicFront">
                <a:rot lat="0" lon="900000" rev="0"/>
              </a:camera>
              <a:lightRig rig="threePt" dir="t"/>
            </a:scene3d>
          </a:bodyPr>
          <a:lstStyle/>
          <a:p>
            <a:r>
              <a:rPr lang="tr-TR" sz="1200" dirty="0">
                <a:solidFill>
                  <a:schemeClr val="bg1"/>
                </a:solidFill>
              </a:rPr>
              <a:t>      </a:t>
            </a:r>
            <a:r>
              <a:rPr lang="tr-TR" sz="1200" b="1" dirty="0">
                <a:solidFill>
                  <a:schemeClr val="bg1"/>
                </a:solidFill>
              </a:rPr>
              <a:t>Emisyon</a:t>
            </a:r>
          </a:p>
        </p:txBody>
      </p:sp>
      <p:sp>
        <p:nvSpPr>
          <p:cNvPr id="8" name="Metin kutusu 7">
            <a:extLst>
              <a:ext uri="{FF2B5EF4-FFF2-40B4-BE49-F238E27FC236}">
                <a16:creationId xmlns:a16="http://schemas.microsoft.com/office/drawing/2014/main" id="{A87BC88A-6018-4CB6-8EEA-4E1C196E54FF}"/>
              </a:ext>
            </a:extLst>
          </p:cNvPr>
          <p:cNvSpPr txBox="1"/>
          <p:nvPr/>
        </p:nvSpPr>
        <p:spPr>
          <a:xfrm rot="5400000">
            <a:off x="10722061" y="4748198"/>
            <a:ext cx="1294412" cy="276999"/>
          </a:xfrm>
          <a:prstGeom prst="rect">
            <a:avLst/>
          </a:prstGeom>
          <a:solidFill>
            <a:srgbClr val="034DA2"/>
          </a:solidFill>
        </p:spPr>
        <p:txBody>
          <a:bodyPr wrap="square" rtlCol="0">
            <a:spAutoFit/>
            <a:scene3d>
              <a:camera prst="orthographicFront">
                <a:rot lat="0" lon="900000" rev="0"/>
              </a:camera>
              <a:lightRig rig="threePt" dir="t"/>
            </a:scene3d>
          </a:bodyPr>
          <a:lstStyle/>
          <a:p>
            <a:r>
              <a:rPr lang="tr-TR" sz="1200" b="1" dirty="0">
                <a:solidFill>
                  <a:schemeClr val="bg1"/>
                </a:solidFill>
              </a:rPr>
              <a:t>      Emisyon</a:t>
            </a:r>
          </a:p>
        </p:txBody>
      </p:sp>
      <p:sp>
        <p:nvSpPr>
          <p:cNvPr id="9" name="Metin kutusu 8">
            <a:extLst>
              <a:ext uri="{FF2B5EF4-FFF2-40B4-BE49-F238E27FC236}">
                <a16:creationId xmlns:a16="http://schemas.microsoft.com/office/drawing/2014/main" id="{D80E864E-1762-4FCB-8BD1-FBD7152A1E24}"/>
              </a:ext>
            </a:extLst>
          </p:cNvPr>
          <p:cNvSpPr txBox="1"/>
          <p:nvPr/>
        </p:nvSpPr>
        <p:spPr>
          <a:xfrm>
            <a:off x="7742715" y="3194460"/>
            <a:ext cx="201881" cy="646331"/>
          </a:xfrm>
          <a:prstGeom prst="rect">
            <a:avLst/>
          </a:prstGeom>
          <a:solidFill>
            <a:srgbClr val="388ACF"/>
          </a:solidFill>
          <a:scene3d>
            <a:camera prst="orthographicFront">
              <a:rot lat="0" lon="0" rev="0"/>
            </a:camera>
            <a:lightRig rig="threePt" dir="t"/>
          </a:scene3d>
        </p:spPr>
        <p:txBody>
          <a:bodyPr wrap="square" rtlCol="0">
            <a:spAutoFit/>
            <a:scene3d>
              <a:camera prst="orthographicFront">
                <a:rot lat="0" lon="0" rev="16200000"/>
              </a:camera>
              <a:lightRig rig="threePt" dir="t"/>
            </a:scene3d>
          </a:bodyPr>
          <a:lstStyle/>
          <a:p>
            <a:pPr algn="ctr"/>
            <a:r>
              <a:rPr lang="tr-TR" sz="1200" b="1" dirty="0">
                <a:solidFill>
                  <a:schemeClr val="bg1"/>
                </a:solidFill>
              </a:rPr>
              <a:t>SKD</a:t>
            </a:r>
          </a:p>
        </p:txBody>
      </p:sp>
      <p:sp>
        <p:nvSpPr>
          <p:cNvPr id="10" name="Oval 9">
            <a:extLst>
              <a:ext uri="{FF2B5EF4-FFF2-40B4-BE49-F238E27FC236}">
                <a16:creationId xmlns:a16="http://schemas.microsoft.com/office/drawing/2014/main" id="{163321E9-186A-42C8-9C6D-B7F9A5F0D219}"/>
              </a:ext>
            </a:extLst>
          </p:cNvPr>
          <p:cNvSpPr/>
          <p:nvPr/>
        </p:nvSpPr>
        <p:spPr>
          <a:xfrm>
            <a:off x="9061335" y="3360715"/>
            <a:ext cx="795183" cy="367355"/>
          </a:xfrm>
          <a:prstGeom prst="ellipse">
            <a:avLst/>
          </a:prstGeom>
          <a:solidFill>
            <a:srgbClr val="92D1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chemeClr val="bg1"/>
                </a:solidFill>
              </a:rPr>
              <a:t>SKD</a:t>
            </a:r>
          </a:p>
        </p:txBody>
      </p:sp>
      <p:cxnSp>
        <p:nvCxnSpPr>
          <p:cNvPr id="14" name="Düz Bağlayıcı 13">
            <a:extLst>
              <a:ext uri="{FF2B5EF4-FFF2-40B4-BE49-F238E27FC236}">
                <a16:creationId xmlns:a16="http://schemas.microsoft.com/office/drawing/2014/main" id="{298853C8-9F11-4E75-9B6A-760D5746E1CF}"/>
              </a:ext>
            </a:extLst>
          </p:cNvPr>
          <p:cNvCxnSpPr>
            <a:cxnSpLocks/>
          </p:cNvCxnSpPr>
          <p:nvPr/>
        </p:nvCxnSpPr>
        <p:spPr>
          <a:xfrm flipH="1">
            <a:off x="9120253" y="3384467"/>
            <a:ext cx="676894" cy="249382"/>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Metin kutusu 18">
            <a:extLst>
              <a:ext uri="{FF2B5EF4-FFF2-40B4-BE49-F238E27FC236}">
                <a16:creationId xmlns:a16="http://schemas.microsoft.com/office/drawing/2014/main" id="{CB6E3198-80B2-4648-B4BD-C0C291A8C3C5}"/>
              </a:ext>
            </a:extLst>
          </p:cNvPr>
          <p:cNvSpPr txBox="1"/>
          <p:nvPr/>
        </p:nvSpPr>
        <p:spPr>
          <a:xfrm>
            <a:off x="5418983" y="4028547"/>
            <a:ext cx="553998" cy="1267846"/>
          </a:xfrm>
          <a:prstGeom prst="rect">
            <a:avLst/>
          </a:prstGeom>
          <a:solidFill>
            <a:srgbClr val="663200"/>
          </a:solidFill>
        </p:spPr>
        <p:txBody>
          <a:bodyPr vert="vert" wrap="square" rtlCol="0">
            <a:spAutoFit/>
            <a:scene3d>
              <a:camera prst="orthographicFront">
                <a:rot lat="0" lon="0" rev="0"/>
              </a:camera>
              <a:lightRig rig="threePt" dir="t"/>
            </a:scene3d>
          </a:bodyPr>
          <a:lstStyle/>
          <a:p>
            <a:pPr algn="ctr"/>
            <a:r>
              <a:rPr lang="tr-TR" sz="1200" b="1" dirty="0">
                <a:solidFill>
                  <a:schemeClr val="bg1"/>
                </a:solidFill>
              </a:rPr>
              <a:t>AB Kıyas Emisyon Yoğunluğu</a:t>
            </a:r>
          </a:p>
        </p:txBody>
      </p:sp>
      <p:sp>
        <p:nvSpPr>
          <p:cNvPr id="11" name="Metin kutusu 10">
            <a:extLst>
              <a:ext uri="{FF2B5EF4-FFF2-40B4-BE49-F238E27FC236}">
                <a16:creationId xmlns:a16="http://schemas.microsoft.com/office/drawing/2014/main" id="{DDBB3D9C-977B-424D-8FBD-8334253DB726}"/>
              </a:ext>
            </a:extLst>
          </p:cNvPr>
          <p:cNvSpPr txBox="1"/>
          <p:nvPr/>
        </p:nvSpPr>
        <p:spPr>
          <a:xfrm>
            <a:off x="528004" y="1765659"/>
            <a:ext cx="3289465" cy="1261884"/>
          </a:xfrm>
          <a:prstGeom prst="rect">
            <a:avLst/>
          </a:prstGeom>
          <a:solidFill>
            <a:srgbClr val="D9D9D9"/>
          </a:solidFill>
          <a:ln>
            <a:solidFill>
              <a:srgbClr val="FBFBFB"/>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1200" b="1" u="sng" dirty="0">
                <a:solidFill>
                  <a:srgbClr val="072561"/>
                </a:solidFill>
                <a:latin typeface="Myriad Pro" panose="020B0503030403020204" charset="0"/>
              </a:rPr>
              <a:t>AB </a:t>
            </a:r>
            <a:r>
              <a:rPr lang="tr-TR" sz="1200" b="1" u="sng" dirty="0" err="1">
                <a:solidFill>
                  <a:srgbClr val="072561"/>
                </a:solidFill>
                <a:latin typeface="Myriad Pro" panose="020B0503030403020204" charset="0"/>
              </a:rPr>
              <a:t>ETS’sinde</a:t>
            </a:r>
            <a:endParaRPr lang="tr-TR" sz="1200" b="1" u="sng" dirty="0">
              <a:solidFill>
                <a:srgbClr val="072561"/>
              </a:solidFill>
              <a:latin typeface="Myriad Pro" panose="020B0503030403020204" charset="0"/>
            </a:endParaRPr>
          </a:p>
          <a:p>
            <a:pPr algn="ctr"/>
            <a:r>
              <a:rPr lang="tr-TR" sz="1200" b="1" u="sng" dirty="0">
                <a:solidFill>
                  <a:srgbClr val="072561"/>
                </a:solidFill>
                <a:latin typeface="Myriad Pro" panose="020B0503030403020204" charset="0"/>
              </a:rPr>
              <a:t>Ücretsiz Tahsisat Sonlanma Takvimi</a:t>
            </a:r>
          </a:p>
          <a:p>
            <a:pPr marL="177800"/>
            <a:endParaRPr lang="tr-TR" sz="800" b="1" dirty="0">
              <a:solidFill>
                <a:srgbClr val="072561"/>
              </a:solidFill>
              <a:latin typeface="Myriad Pro" panose="020B0503030403020204" charset="0"/>
            </a:endParaRPr>
          </a:p>
          <a:p>
            <a:pPr marL="273050"/>
            <a:r>
              <a:rPr lang="tr-TR" sz="1100" b="1" dirty="0">
                <a:solidFill>
                  <a:schemeClr val="tx2"/>
                </a:solidFill>
                <a:latin typeface="Myriad Pro" panose="020B0503030403020204" charset="0"/>
              </a:rPr>
              <a:t>2026: %2,5        </a:t>
            </a:r>
            <a:r>
              <a:rPr lang="tr-TR" sz="1100" b="1" dirty="0">
                <a:solidFill>
                  <a:srgbClr val="C00000"/>
                </a:solidFill>
                <a:latin typeface="Myriad Pro" panose="020B0503030403020204" charset="0"/>
              </a:rPr>
              <a:t>2030: %48,5  </a:t>
            </a:r>
          </a:p>
          <a:p>
            <a:pPr marL="273050"/>
            <a:r>
              <a:rPr lang="tr-TR" sz="1100" b="1" dirty="0">
                <a:solidFill>
                  <a:schemeClr val="tx2"/>
                </a:solidFill>
                <a:latin typeface="Myriad Pro" panose="020B0503030403020204" charset="0"/>
              </a:rPr>
              <a:t>2027:  %5          </a:t>
            </a:r>
            <a:r>
              <a:rPr lang="tr-TR" sz="1100" b="1" dirty="0">
                <a:solidFill>
                  <a:srgbClr val="C00000"/>
                </a:solidFill>
                <a:latin typeface="Myriad Pro" panose="020B0503030403020204" charset="0"/>
              </a:rPr>
              <a:t>2031: %61       </a:t>
            </a:r>
          </a:p>
          <a:p>
            <a:pPr marL="273050"/>
            <a:r>
              <a:rPr lang="tr-TR" sz="1100" b="1" dirty="0">
                <a:solidFill>
                  <a:schemeClr val="tx2"/>
                </a:solidFill>
                <a:latin typeface="Myriad Pro" panose="020B0503030403020204" charset="0"/>
              </a:rPr>
              <a:t>2028:  %10        </a:t>
            </a:r>
            <a:r>
              <a:rPr lang="tr-TR" sz="1100" b="1" dirty="0">
                <a:solidFill>
                  <a:srgbClr val="C00000"/>
                </a:solidFill>
                <a:latin typeface="Myriad Pro" panose="020B0503030403020204" charset="0"/>
              </a:rPr>
              <a:t>2032: %73,5 </a:t>
            </a:r>
          </a:p>
          <a:p>
            <a:pPr marL="273050"/>
            <a:r>
              <a:rPr lang="tr-TR" sz="1100" b="1" dirty="0">
                <a:solidFill>
                  <a:schemeClr val="tx2"/>
                </a:solidFill>
                <a:latin typeface="Myriad Pro" panose="020B0503030403020204" charset="0"/>
              </a:rPr>
              <a:t>2029: %22,5      </a:t>
            </a:r>
            <a:r>
              <a:rPr lang="tr-TR" sz="1100" b="1" dirty="0">
                <a:solidFill>
                  <a:srgbClr val="C00000"/>
                </a:solidFill>
                <a:latin typeface="Myriad Pro" panose="020B0503030403020204" charset="0"/>
              </a:rPr>
              <a:t>2033:  %86     2034: %100</a:t>
            </a:r>
          </a:p>
        </p:txBody>
      </p:sp>
      <p:graphicFrame>
        <p:nvGraphicFramePr>
          <p:cNvPr id="15" name="Grafik 14">
            <a:extLst>
              <a:ext uri="{FF2B5EF4-FFF2-40B4-BE49-F238E27FC236}">
                <a16:creationId xmlns:a16="http://schemas.microsoft.com/office/drawing/2014/main" id="{F67A6A83-3DC5-4815-BCFB-533BEDFF41F9}"/>
              </a:ext>
            </a:extLst>
          </p:cNvPr>
          <p:cNvGraphicFramePr>
            <a:graphicFrameLocks/>
          </p:cNvGraphicFramePr>
          <p:nvPr>
            <p:extLst/>
          </p:nvPr>
        </p:nvGraphicFramePr>
        <p:xfrm>
          <a:off x="142503" y="3396343"/>
          <a:ext cx="4132614" cy="2746168"/>
        </p:xfrm>
        <a:graphic>
          <a:graphicData uri="http://schemas.openxmlformats.org/drawingml/2006/chart">
            <c:chart xmlns:c="http://schemas.openxmlformats.org/drawingml/2006/chart" xmlns:r="http://schemas.openxmlformats.org/officeDocument/2006/relationships" r:id="rId4"/>
          </a:graphicData>
        </a:graphic>
      </p:graphicFrame>
      <p:sp>
        <p:nvSpPr>
          <p:cNvPr id="24" name="Oval 23">
            <a:extLst>
              <a:ext uri="{FF2B5EF4-FFF2-40B4-BE49-F238E27FC236}">
                <a16:creationId xmlns:a16="http://schemas.microsoft.com/office/drawing/2014/main" id="{AA9A6FA6-D8F5-4AC5-BC2C-55DA87567E3D}"/>
              </a:ext>
            </a:extLst>
          </p:cNvPr>
          <p:cNvSpPr/>
          <p:nvPr/>
        </p:nvSpPr>
        <p:spPr>
          <a:xfrm>
            <a:off x="10984675" y="3346860"/>
            <a:ext cx="710538" cy="367355"/>
          </a:xfrm>
          <a:prstGeom prst="ellipse">
            <a:avLst/>
          </a:prstGeom>
          <a:solidFill>
            <a:srgbClr val="92D1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chemeClr val="bg1"/>
                </a:solidFill>
              </a:rPr>
              <a:t>SKD</a:t>
            </a:r>
          </a:p>
        </p:txBody>
      </p:sp>
      <p:cxnSp>
        <p:nvCxnSpPr>
          <p:cNvPr id="25" name="Düz Bağlayıcı 24">
            <a:extLst>
              <a:ext uri="{FF2B5EF4-FFF2-40B4-BE49-F238E27FC236}">
                <a16:creationId xmlns:a16="http://schemas.microsoft.com/office/drawing/2014/main" id="{D675248D-4E5A-4B4C-9DA4-31110D24AEEA}"/>
              </a:ext>
            </a:extLst>
          </p:cNvPr>
          <p:cNvCxnSpPr>
            <a:cxnSpLocks/>
          </p:cNvCxnSpPr>
          <p:nvPr/>
        </p:nvCxnSpPr>
        <p:spPr>
          <a:xfrm flipH="1">
            <a:off x="10982698" y="3408217"/>
            <a:ext cx="702624" cy="223652"/>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410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C59D7B6-8A75-4D17-8E9B-6402C33AC8FF}"/>
              </a:ext>
            </a:extLst>
          </p:cNvPr>
          <p:cNvPicPr>
            <a:picLocks noChangeAspect="1"/>
          </p:cNvPicPr>
          <p:nvPr/>
        </p:nvPicPr>
        <p:blipFill rotWithShape="1">
          <a:blip r:embed="rId3" cstate="print"/>
          <a:srcRect l="1072" t="14372" r="21298" b="6234"/>
          <a:stretch/>
        </p:blipFill>
        <p:spPr>
          <a:xfrm>
            <a:off x="2244437" y="1211283"/>
            <a:ext cx="9464633" cy="5444835"/>
          </a:xfrm>
          <a:prstGeom prst="rect">
            <a:avLst/>
          </a:prstGeom>
          <a:solidFill>
            <a:srgbClr val="D6D5D4"/>
          </a:solidFill>
          <a:ln>
            <a:solidFill>
              <a:srgbClr val="B5B4B4"/>
            </a:solidFill>
          </a:ln>
        </p:spPr>
      </p:pic>
      <p:sp>
        <p:nvSpPr>
          <p:cNvPr id="4" name="Title 3">
            <a:extLst>
              <a:ext uri="{FF2B5EF4-FFF2-40B4-BE49-F238E27FC236}">
                <a16:creationId xmlns:a16="http://schemas.microsoft.com/office/drawing/2014/main" id="{88AD708D-44F6-47C7-BAE3-E0ED82948B27}"/>
              </a:ext>
            </a:extLst>
          </p:cNvPr>
          <p:cNvSpPr txBox="1">
            <a:spLocks/>
          </p:cNvSpPr>
          <p:nvPr/>
        </p:nvSpPr>
        <p:spPr>
          <a:xfrm>
            <a:off x="2372011" y="506612"/>
            <a:ext cx="9170806"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err="1">
                <a:solidFill>
                  <a:srgbClr val="2A3E6E"/>
                </a:solidFill>
                <a:latin typeface="Myriad Pro" panose="020B0503030403020204" pitchFamily="34" charset="0"/>
                <a:ea typeface="+mn-ea"/>
                <a:cs typeface="+mn-cs"/>
              </a:rPr>
              <a:t>SKDM’nin</a:t>
            </a:r>
            <a:r>
              <a:rPr lang="tr-TR" sz="2800" b="1" dirty="0">
                <a:solidFill>
                  <a:srgbClr val="2A3E6E"/>
                </a:solidFill>
                <a:latin typeface="Myriad Pro" panose="020B0503030403020204" pitchFamily="34" charset="0"/>
                <a:ea typeface="+mn-ea"/>
                <a:cs typeface="+mn-cs"/>
              </a:rPr>
              <a:t> Uygulanacağı Sistem Sınırları</a:t>
            </a:r>
            <a:endParaRPr lang="en-US" sz="2800" b="1" dirty="0">
              <a:solidFill>
                <a:srgbClr val="2A3E6E"/>
              </a:solidFill>
              <a:latin typeface="Myriad Pro" panose="020B0503030403020204" pitchFamily="34" charset="0"/>
              <a:ea typeface="+mn-ea"/>
              <a:cs typeface="+mn-cs"/>
            </a:endParaRPr>
          </a:p>
        </p:txBody>
      </p:sp>
      <p:sp>
        <p:nvSpPr>
          <p:cNvPr id="5" name="Metin kutusu 4">
            <a:extLst>
              <a:ext uri="{FF2B5EF4-FFF2-40B4-BE49-F238E27FC236}">
                <a16:creationId xmlns:a16="http://schemas.microsoft.com/office/drawing/2014/main" id="{C0CBC0F9-5DD2-42B0-BA68-2F3ADFF676AD}"/>
              </a:ext>
            </a:extLst>
          </p:cNvPr>
          <p:cNvSpPr txBox="1"/>
          <p:nvPr/>
        </p:nvSpPr>
        <p:spPr>
          <a:xfrm>
            <a:off x="130630" y="2683825"/>
            <a:ext cx="1983178" cy="261610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tr-TR" sz="1600" b="1" dirty="0">
                <a:solidFill>
                  <a:srgbClr val="3493FA"/>
                </a:solidFill>
                <a:latin typeface="Myriad Pro" panose="020B0503030403020204" pitchFamily="34" charset="0"/>
              </a:rPr>
              <a:t>SKDM Kapsamı: </a:t>
            </a:r>
          </a:p>
          <a:p>
            <a:pPr algn="ctr"/>
            <a:br>
              <a:rPr lang="tr-TR" sz="1600" dirty="0">
                <a:solidFill>
                  <a:srgbClr val="2A3E6E"/>
                </a:solidFill>
                <a:latin typeface="Myriad Pro" panose="020B0503030403020204" pitchFamily="34" charset="0"/>
              </a:rPr>
            </a:br>
            <a:r>
              <a:rPr lang="tr-TR" sz="1600" b="1" dirty="0">
                <a:solidFill>
                  <a:srgbClr val="2A3E6E"/>
                </a:solidFill>
                <a:latin typeface="Myriad Pro" panose="020B0503030403020204" pitchFamily="34" charset="0"/>
              </a:rPr>
              <a:t>SKDM Tüzüğü-EK 1: </a:t>
            </a:r>
          </a:p>
          <a:p>
            <a:pPr algn="ctr"/>
            <a:r>
              <a:rPr lang="tr-TR" sz="1600" dirty="0">
                <a:solidFill>
                  <a:srgbClr val="2A3E6E"/>
                </a:solidFill>
                <a:latin typeface="Myriad Pro" panose="020B0503030403020204" pitchFamily="34" charset="0"/>
              </a:rPr>
              <a:t>Sadece Ek-1’de listelenen ürünler gömülü emisyon hesaplamasında dikkate alınacak.</a:t>
            </a:r>
          </a:p>
          <a:p>
            <a:endParaRPr lang="tr-TR" dirty="0"/>
          </a:p>
          <a:p>
            <a:endParaRPr lang="tr-TR" dirty="0"/>
          </a:p>
        </p:txBody>
      </p:sp>
      <p:sp>
        <p:nvSpPr>
          <p:cNvPr id="2" name="Dikdörtgen 1">
            <a:extLst>
              <a:ext uri="{FF2B5EF4-FFF2-40B4-BE49-F238E27FC236}">
                <a16:creationId xmlns:a16="http://schemas.microsoft.com/office/drawing/2014/main" id="{2BE9D4B1-4C00-4DB4-A8F1-9FC54BA6C729}"/>
              </a:ext>
            </a:extLst>
          </p:cNvPr>
          <p:cNvSpPr/>
          <p:nvPr/>
        </p:nvSpPr>
        <p:spPr>
          <a:xfrm>
            <a:off x="9369631" y="1258785"/>
            <a:ext cx="2280063" cy="46313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E4E3BA5A-F1BE-4DFD-9E64-9C3B75EA54C1}"/>
              </a:ext>
            </a:extLst>
          </p:cNvPr>
          <p:cNvSpPr/>
          <p:nvPr/>
        </p:nvSpPr>
        <p:spPr>
          <a:xfrm>
            <a:off x="9498281" y="6293922"/>
            <a:ext cx="2008910" cy="33052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id="{5DCAA896-B4C0-48EE-A470-ED6D73DD2F98}"/>
              </a:ext>
            </a:extLst>
          </p:cNvPr>
          <p:cNvSpPr/>
          <p:nvPr/>
        </p:nvSpPr>
        <p:spPr>
          <a:xfrm>
            <a:off x="11340935" y="6204857"/>
            <a:ext cx="332510" cy="30282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Yuvarlatılmış Köşeler 7">
            <a:extLst>
              <a:ext uri="{FF2B5EF4-FFF2-40B4-BE49-F238E27FC236}">
                <a16:creationId xmlns:a16="http://schemas.microsoft.com/office/drawing/2014/main" id="{E805F5BF-5412-4BDB-B6E8-247EB6B38EA0}"/>
              </a:ext>
            </a:extLst>
          </p:cNvPr>
          <p:cNvSpPr/>
          <p:nvPr/>
        </p:nvSpPr>
        <p:spPr>
          <a:xfrm>
            <a:off x="5937663" y="2196936"/>
            <a:ext cx="1282535" cy="522514"/>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rgbClr val="2E75B6"/>
                </a:solidFill>
                <a:latin typeface="Sitka Display" panose="02000505000000020004" pitchFamily="2" charset="0"/>
              </a:rPr>
              <a:t>Girdi Emisyonları</a:t>
            </a:r>
            <a:endParaRPr lang="tr-TR" sz="1400" dirty="0">
              <a:solidFill>
                <a:srgbClr val="2E75B6"/>
              </a:solidFill>
              <a:latin typeface="Sitka Display" panose="02000505000000020004" pitchFamily="2" charset="0"/>
            </a:endParaRPr>
          </a:p>
        </p:txBody>
      </p:sp>
      <p:sp>
        <p:nvSpPr>
          <p:cNvPr id="9" name="Dikdörtgen: Yuvarlatılmış Köşeler 8">
            <a:extLst>
              <a:ext uri="{FF2B5EF4-FFF2-40B4-BE49-F238E27FC236}">
                <a16:creationId xmlns:a16="http://schemas.microsoft.com/office/drawing/2014/main" id="{A42D9445-5B89-464C-8FA4-C9CCD81A1AE0}"/>
              </a:ext>
            </a:extLst>
          </p:cNvPr>
          <p:cNvSpPr/>
          <p:nvPr/>
        </p:nvSpPr>
        <p:spPr>
          <a:xfrm>
            <a:off x="6163294" y="2873828"/>
            <a:ext cx="950025" cy="2850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lumMod val="65000"/>
                    <a:lumOff val="35000"/>
                  </a:schemeClr>
                </a:solidFill>
                <a:latin typeface="Sitka Display" panose="02000505000000020004" pitchFamily="2" charset="0"/>
              </a:rPr>
              <a:t>Girdiler</a:t>
            </a:r>
          </a:p>
        </p:txBody>
      </p:sp>
      <p:sp>
        <p:nvSpPr>
          <p:cNvPr id="10" name="Dikdörtgen: Yuvarlatılmış Köşeler 9">
            <a:extLst>
              <a:ext uri="{FF2B5EF4-FFF2-40B4-BE49-F238E27FC236}">
                <a16:creationId xmlns:a16="http://schemas.microsoft.com/office/drawing/2014/main" id="{EA24CF7E-3968-40D8-A9DF-2D48117FEEC4}"/>
              </a:ext>
            </a:extLst>
          </p:cNvPr>
          <p:cNvSpPr/>
          <p:nvPr/>
        </p:nvSpPr>
        <p:spPr>
          <a:xfrm>
            <a:off x="2624447" y="1377538"/>
            <a:ext cx="5628904" cy="3325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009999"/>
                </a:solidFill>
                <a:latin typeface="Sitka Display" panose="02000505000000020004" pitchFamily="2" charset="0"/>
              </a:rPr>
              <a:t>GÖMÜLÜ EMİSYONLARIN HESAPLAMA UNSURLARI</a:t>
            </a:r>
          </a:p>
        </p:txBody>
      </p:sp>
      <p:sp>
        <p:nvSpPr>
          <p:cNvPr id="13" name="Oval 12">
            <a:extLst>
              <a:ext uri="{FF2B5EF4-FFF2-40B4-BE49-F238E27FC236}">
                <a16:creationId xmlns:a16="http://schemas.microsoft.com/office/drawing/2014/main" id="{AEBD3F55-FA6B-45F1-934F-09804F35FEBA}"/>
              </a:ext>
            </a:extLst>
          </p:cNvPr>
          <p:cNvSpPr/>
          <p:nvPr/>
        </p:nvSpPr>
        <p:spPr>
          <a:xfrm>
            <a:off x="8049491" y="2707574"/>
            <a:ext cx="1035133" cy="403761"/>
          </a:xfrm>
          <a:prstGeom prst="ellipse">
            <a:avLst/>
          </a:prstGeom>
          <a:solidFill>
            <a:srgbClr val="B3D4D6"/>
          </a:solidFill>
          <a:ln>
            <a:solidFill>
              <a:srgbClr val="B3D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tx1">
                    <a:lumMod val="65000"/>
                    <a:lumOff val="35000"/>
                  </a:schemeClr>
                </a:solidFill>
                <a:latin typeface="Sitka Heading" panose="02000505000000020004" pitchFamily="2" charset="0"/>
              </a:rPr>
              <a:t>GHG salımı</a:t>
            </a:r>
          </a:p>
        </p:txBody>
      </p:sp>
      <p:sp>
        <p:nvSpPr>
          <p:cNvPr id="15" name="Dikdörtgen: Yuvarlatılmış Köşeler 14">
            <a:extLst>
              <a:ext uri="{FF2B5EF4-FFF2-40B4-BE49-F238E27FC236}">
                <a16:creationId xmlns:a16="http://schemas.microsoft.com/office/drawing/2014/main" id="{F814878D-FD2F-46AE-AD85-A3EED09E55F9}"/>
              </a:ext>
            </a:extLst>
          </p:cNvPr>
          <p:cNvSpPr/>
          <p:nvPr/>
        </p:nvSpPr>
        <p:spPr>
          <a:xfrm>
            <a:off x="9773392" y="2873829"/>
            <a:ext cx="1033153" cy="368134"/>
          </a:xfrm>
          <a:prstGeom prst="roundRect">
            <a:avLst/>
          </a:prstGeom>
          <a:solidFill>
            <a:srgbClr val="BDD31D"/>
          </a:solidFill>
          <a:ln>
            <a:solidFill>
              <a:srgbClr val="BDD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lumMod val="65000"/>
                    <a:lumOff val="35000"/>
                  </a:schemeClr>
                </a:solidFill>
                <a:latin typeface="Sitka Heading" panose="02000505000000020004" pitchFamily="2" charset="0"/>
              </a:rPr>
              <a:t>Diğer GHG salımı</a:t>
            </a:r>
            <a:endParaRPr lang="tr-TR" dirty="0"/>
          </a:p>
        </p:txBody>
      </p:sp>
      <p:sp>
        <p:nvSpPr>
          <p:cNvPr id="16" name="Dikdörtgen: Yuvarlatılmış Köşeler 15">
            <a:extLst>
              <a:ext uri="{FF2B5EF4-FFF2-40B4-BE49-F238E27FC236}">
                <a16:creationId xmlns:a16="http://schemas.microsoft.com/office/drawing/2014/main" id="{70557BE1-DCDB-41FF-8552-89068301726F}"/>
              </a:ext>
            </a:extLst>
          </p:cNvPr>
          <p:cNvSpPr/>
          <p:nvPr/>
        </p:nvSpPr>
        <p:spPr>
          <a:xfrm>
            <a:off x="2430380" y="2374596"/>
            <a:ext cx="1828799" cy="464857"/>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rgbClr val="256586"/>
                </a:solidFill>
                <a:latin typeface="Sitka Heading" panose="02000505000000020004" pitchFamily="2" charset="0"/>
              </a:rPr>
              <a:t>Gömülü Emisyonu Olmayan Girdiler</a:t>
            </a:r>
          </a:p>
        </p:txBody>
      </p:sp>
      <p:sp>
        <p:nvSpPr>
          <p:cNvPr id="18" name="Dikdörtgen: Yuvarlatılmış Köşeler 17">
            <a:extLst>
              <a:ext uri="{FF2B5EF4-FFF2-40B4-BE49-F238E27FC236}">
                <a16:creationId xmlns:a16="http://schemas.microsoft.com/office/drawing/2014/main" id="{4EE12C5D-FFF9-4D7A-98E5-A2761C3CBBC4}"/>
              </a:ext>
            </a:extLst>
          </p:cNvPr>
          <p:cNvSpPr/>
          <p:nvPr/>
        </p:nvSpPr>
        <p:spPr>
          <a:xfrm>
            <a:off x="2456211" y="3431970"/>
            <a:ext cx="1425039" cy="271154"/>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a:solidFill>
                  <a:schemeClr val="tx1">
                    <a:lumMod val="65000"/>
                    <a:lumOff val="35000"/>
                  </a:schemeClr>
                </a:solidFill>
                <a:latin typeface="Sitka Heading" panose="02000505000000020004" pitchFamily="2" charset="0"/>
              </a:rPr>
              <a:t>Hammaddeler</a:t>
            </a:r>
          </a:p>
        </p:txBody>
      </p:sp>
      <p:sp>
        <p:nvSpPr>
          <p:cNvPr id="19" name="Dikdörtgen: Yuvarlatılmış Köşeler 18">
            <a:extLst>
              <a:ext uri="{FF2B5EF4-FFF2-40B4-BE49-F238E27FC236}">
                <a16:creationId xmlns:a16="http://schemas.microsoft.com/office/drawing/2014/main" id="{0BEECC3E-EA6D-46CB-912C-050538D40DBD}"/>
              </a:ext>
            </a:extLst>
          </p:cNvPr>
          <p:cNvSpPr/>
          <p:nvPr/>
        </p:nvSpPr>
        <p:spPr>
          <a:xfrm>
            <a:off x="2454231" y="5391397"/>
            <a:ext cx="847109" cy="249382"/>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a:solidFill>
                  <a:schemeClr val="tx1">
                    <a:lumMod val="65000"/>
                    <a:lumOff val="35000"/>
                  </a:schemeClr>
                </a:solidFill>
                <a:latin typeface="Sitka Heading" panose="02000505000000020004" pitchFamily="2" charset="0"/>
              </a:rPr>
              <a:t>Yakıtlar</a:t>
            </a:r>
          </a:p>
        </p:txBody>
      </p:sp>
      <p:sp>
        <p:nvSpPr>
          <p:cNvPr id="21" name="Dikdörtgen: Yuvarlatılmış Köşeler 20">
            <a:extLst>
              <a:ext uri="{FF2B5EF4-FFF2-40B4-BE49-F238E27FC236}">
                <a16:creationId xmlns:a16="http://schemas.microsoft.com/office/drawing/2014/main" id="{2E6D42FB-561C-4400-8252-75B89968AE99}"/>
              </a:ext>
            </a:extLst>
          </p:cNvPr>
          <p:cNvSpPr/>
          <p:nvPr/>
        </p:nvSpPr>
        <p:spPr>
          <a:xfrm>
            <a:off x="6139543" y="4631377"/>
            <a:ext cx="1140031" cy="285007"/>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C00000"/>
                </a:solidFill>
                <a:latin typeface="Sitka Heading" panose="02000505000000020004" pitchFamily="2" charset="0"/>
              </a:rPr>
              <a:t>Seçili ürünler için*</a:t>
            </a:r>
          </a:p>
        </p:txBody>
      </p:sp>
      <p:sp>
        <p:nvSpPr>
          <p:cNvPr id="22" name="Dikdörtgen 21">
            <a:extLst>
              <a:ext uri="{FF2B5EF4-FFF2-40B4-BE49-F238E27FC236}">
                <a16:creationId xmlns:a16="http://schemas.microsoft.com/office/drawing/2014/main" id="{0B5D3BCC-DF84-44B6-9ADD-B58A7556DEF9}"/>
              </a:ext>
            </a:extLst>
          </p:cNvPr>
          <p:cNvSpPr/>
          <p:nvPr/>
        </p:nvSpPr>
        <p:spPr>
          <a:xfrm>
            <a:off x="5818909" y="6460176"/>
            <a:ext cx="2897579" cy="16625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C00000"/>
                </a:solidFill>
                <a:latin typeface="Sitka Heading" panose="02000505000000020004" pitchFamily="2" charset="0"/>
              </a:rPr>
              <a:t>* Geçiş döneminde tüm ürünler için </a:t>
            </a:r>
          </a:p>
        </p:txBody>
      </p:sp>
      <p:sp>
        <p:nvSpPr>
          <p:cNvPr id="23" name="Dikdörtgen 22">
            <a:extLst>
              <a:ext uri="{FF2B5EF4-FFF2-40B4-BE49-F238E27FC236}">
                <a16:creationId xmlns:a16="http://schemas.microsoft.com/office/drawing/2014/main" id="{AE04B2DB-B9EC-4490-86CE-91D165A68D27}"/>
              </a:ext>
            </a:extLst>
          </p:cNvPr>
          <p:cNvSpPr/>
          <p:nvPr/>
        </p:nvSpPr>
        <p:spPr>
          <a:xfrm>
            <a:off x="10212781" y="4797632"/>
            <a:ext cx="1151906" cy="111628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rgbClr val="C00000"/>
                </a:solidFill>
                <a:latin typeface="Sitka Heading" panose="02000505000000020004" pitchFamily="2" charset="0"/>
              </a:rPr>
              <a:t>SKDM Ürünleri için Sistem Sınırları</a:t>
            </a:r>
          </a:p>
        </p:txBody>
      </p:sp>
      <p:sp>
        <p:nvSpPr>
          <p:cNvPr id="24" name="Dikdörtgen 23">
            <a:extLst>
              <a:ext uri="{FF2B5EF4-FFF2-40B4-BE49-F238E27FC236}">
                <a16:creationId xmlns:a16="http://schemas.microsoft.com/office/drawing/2014/main" id="{67CF77F1-1A9B-4778-8A4D-14C4EEE08BBE}"/>
              </a:ext>
            </a:extLst>
          </p:cNvPr>
          <p:cNvSpPr/>
          <p:nvPr/>
        </p:nvSpPr>
        <p:spPr>
          <a:xfrm>
            <a:off x="10877798" y="3479470"/>
            <a:ext cx="805544" cy="54626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chemeClr val="tx1">
                    <a:lumMod val="65000"/>
                    <a:lumOff val="35000"/>
                  </a:schemeClr>
                </a:solidFill>
                <a:latin typeface="Sitka Heading" panose="02000505000000020004" pitchFamily="2" charset="0"/>
              </a:rPr>
              <a:t>Diğer ürünler</a:t>
            </a:r>
          </a:p>
        </p:txBody>
      </p:sp>
      <p:sp>
        <p:nvSpPr>
          <p:cNvPr id="26" name="Dikdörtgen 25">
            <a:extLst>
              <a:ext uri="{FF2B5EF4-FFF2-40B4-BE49-F238E27FC236}">
                <a16:creationId xmlns:a16="http://schemas.microsoft.com/office/drawing/2014/main" id="{DD3CFC5B-1205-42A4-8EC5-4EEC19EC9C57}"/>
              </a:ext>
            </a:extLst>
          </p:cNvPr>
          <p:cNvSpPr/>
          <p:nvPr/>
        </p:nvSpPr>
        <p:spPr>
          <a:xfrm>
            <a:off x="7849590" y="5712031"/>
            <a:ext cx="1496291" cy="368135"/>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lumMod val="65000"/>
                    <a:lumOff val="35000"/>
                  </a:schemeClr>
                </a:solidFill>
                <a:latin typeface="Sitka Heading" panose="02000505000000020004" pitchFamily="2" charset="0"/>
              </a:rPr>
              <a:t>Kapsamdaki ürünler</a:t>
            </a:r>
          </a:p>
        </p:txBody>
      </p:sp>
      <p:sp>
        <p:nvSpPr>
          <p:cNvPr id="27" name="Dikdörtgen 26">
            <a:extLst>
              <a:ext uri="{FF2B5EF4-FFF2-40B4-BE49-F238E27FC236}">
                <a16:creationId xmlns:a16="http://schemas.microsoft.com/office/drawing/2014/main" id="{E010AA0B-1215-4C97-B9AE-B2ADB3885BB0}"/>
              </a:ext>
            </a:extLst>
          </p:cNvPr>
          <p:cNvSpPr/>
          <p:nvPr/>
        </p:nvSpPr>
        <p:spPr>
          <a:xfrm>
            <a:off x="6292516" y="5807190"/>
            <a:ext cx="797053" cy="14844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lumMod val="65000"/>
                    <a:lumOff val="35000"/>
                  </a:schemeClr>
                </a:solidFill>
                <a:latin typeface="Sitka Heading" panose="02000505000000020004" pitchFamily="2" charset="0"/>
              </a:rPr>
              <a:t>Elektrik</a:t>
            </a:r>
          </a:p>
        </p:txBody>
      </p:sp>
      <p:sp>
        <p:nvSpPr>
          <p:cNvPr id="28" name="Dikdörtgen 27">
            <a:extLst>
              <a:ext uri="{FF2B5EF4-FFF2-40B4-BE49-F238E27FC236}">
                <a16:creationId xmlns:a16="http://schemas.microsoft.com/office/drawing/2014/main" id="{7E5483B9-29B0-4755-9CB7-CE793E43DE8D}"/>
              </a:ext>
            </a:extLst>
          </p:cNvPr>
          <p:cNvSpPr/>
          <p:nvPr/>
        </p:nvSpPr>
        <p:spPr>
          <a:xfrm>
            <a:off x="5021284" y="6020791"/>
            <a:ext cx="1985158" cy="27313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srgbClr val="C8B866"/>
                </a:solidFill>
                <a:latin typeface="Sitka Heading" panose="02000505000000020004" pitchFamily="2" charset="0"/>
              </a:rPr>
              <a:t>Dolaylı Emisyonlar</a:t>
            </a:r>
          </a:p>
        </p:txBody>
      </p:sp>
      <p:sp>
        <p:nvSpPr>
          <p:cNvPr id="31" name="Bulut 30">
            <a:extLst>
              <a:ext uri="{FF2B5EF4-FFF2-40B4-BE49-F238E27FC236}">
                <a16:creationId xmlns:a16="http://schemas.microsoft.com/office/drawing/2014/main" id="{CAD491C1-009D-44F8-AF7D-845364388D19}"/>
              </a:ext>
            </a:extLst>
          </p:cNvPr>
          <p:cNvSpPr/>
          <p:nvPr/>
        </p:nvSpPr>
        <p:spPr>
          <a:xfrm>
            <a:off x="4920916" y="4860757"/>
            <a:ext cx="926431" cy="445169"/>
          </a:xfrm>
          <a:prstGeom prst="cloud">
            <a:avLst/>
          </a:prstGeom>
          <a:solidFill>
            <a:srgbClr val="D9D9D9"/>
          </a:solidFill>
          <a:ln>
            <a:solidFill>
              <a:srgbClr val="195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lumMod val="65000"/>
                    <a:lumOff val="35000"/>
                  </a:schemeClr>
                </a:solidFill>
                <a:latin typeface="Sitka Heading" panose="02000505000000020004" pitchFamily="2" charset="0"/>
              </a:rPr>
              <a:t>GHG Salımı</a:t>
            </a:r>
          </a:p>
        </p:txBody>
      </p:sp>
      <p:sp>
        <p:nvSpPr>
          <p:cNvPr id="32" name="Bulut 31">
            <a:extLst>
              <a:ext uri="{FF2B5EF4-FFF2-40B4-BE49-F238E27FC236}">
                <a16:creationId xmlns:a16="http://schemas.microsoft.com/office/drawing/2014/main" id="{0327E1FC-40D2-4CD1-935B-31ABBE1EFD22}"/>
              </a:ext>
            </a:extLst>
          </p:cNvPr>
          <p:cNvSpPr/>
          <p:nvPr/>
        </p:nvSpPr>
        <p:spPr>
          <a:xfrm>
            <a:off x="4932946" y="2454442"/>
            <a:ext cx="902369" cy="517358"/>
          </a:xfrm>
          <a:prstGeom prst="cloud">
            <a:avLst/>
          </a:prstGeom>
          <a:solidFill>
            <a:srgbClr val="C5F0FF"/>
          </a:solidFill>
          <a:ln>
            <a:solidFill>
              <a:srgbClr val="256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tx1">
                    <a:lumMod val="65000"/>
                    <a:lumOff val="35000"/>
                  </a:schemeClr>
                </a:solidFill>
                <a:latin typeface="Sitka Heading" panose="02000505000000020004" pitchFamily="2" charset="0"/>
              </a:rPr>
              <a:t>GHG salımı</a:t>
            </a:r>
          </a:p>
        </p:txBody>
      </p:sp>
      <p:sp>
        <p:nvSpPr>
          <p:cNvPr id="33" name="Dikdörtgen 32">
            <a:extLst>
              <a:ext uri="{FF2B5EF4-FFF2-40B4-BE49-F238E27FC236}">
                <a16:creationId xmlns:a16="http://schemas.microsoft.com/office/drawing/2014/main" id="{4732B3EE-5A66-426A-BA99-8670EC0EC452}"/>
              </a:ext>
            </a:extLst>
          </p:cNvPr>
          <p:cNvSpPr/>
          <p:nvPr/>
        </p:nvSpPr>
        <p:spPr>
          <a:xfrm>
            <a:off x="2430380" y="1792705"/>
            <a:ext cx="1371600" cy="517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Yuvarlatılmış Köşeler 33">
            <a:extLst>
              <a:ext uri="{FF2B5EF4-FFF2-40B4-BE49-F238E27FC236}">
                <a16:creationId xmlns:a16="http://schemas.microsoft.com/office/drawing/2014/main" id="{D6F24B09-5DDE-4261-86BB-DEDB8FAA04B4}"/>
              </a:ext>
            </a:extLst>
          </p:cNvPr>
          <p:cNvSpPr/>
          <p:nvPr/>
        </p:nvSpPr>
        <p:spPr>
          <a:xfrm>
            <a:off x="7772399" y="2057400"/>
            <a:ext cx="1299410" cy="4331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rgbClr val="5F96A0"/>
                </a:solidFill>
                <a:latin typeface="Sitka Heading" panose="02000505000000020004" pitchFamily="2" charset="0"/>
              </a:rPr>
              <a:t>Doğrudan Emisyonlar</a:t>
            </a:r>
          </a:p>
        </p:txBody>
      </p:sp>
    </p:spTree>
    <p:extLst>
      <p:ext uri="{BB962C8B-B14F-4D97-AF65-F5344CB8AC3E}">
        <p14:creationId xmlns:p14="http://schemas.microsoft.com/office/powerpoint/2010/main" val="304353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b="11877"/>
          <a:stretch/>
        </p:blipFill>
        <p:spPr>
          <a:xfrm>
            <a:off x="4571999" y="1674421"/>
            <a:ext cx="7608125" cy="4595750"/>
          </a:xfrm>
          <a:prstGeom prst="rect">
            <a:avLst/>
          </a:prstGeom>
        </p:spPr>
      </p:pic>
      <p:sp>
        <p:nvSpPr>
          <p:cNvPr id="5" name="TextBox 12">
            <a:extLst>
              <a:ext uri="{FF2B5EF4-FFF2-40B4-BE49-F238E27FC236}">
                <a16:creationId xmlns:a16="http://schemas.microsoft.com/office/drawing/2014/main" id="{174B12AA-7981-4014-BDD4-F5DCB97B89A3}"/>
              </a:ext>
            </a:extLst>
          </p:cNvPr>
          <p:cNvSpPr txBox="1"/>
          <p:nvPr/>
        </p:nvSpPr>
        <p:spPr>
          <a:xfrm>
            <a:off x="2364180" y="778864"/>
            <a:ext cx="8406739" cy="461665"/>
          </a:xfrm>
          <a:prstGeom prst="rect">
            <a:avLst/>
          </a:prstGeom>
          <a:noFill/>
        </p:spPr>
        <p:txBody>
          <a:bodyPr wrap="square" rtlCol="0">
            <a:spAutoFit/>
          </a:bodyPr>
          <a:lstStyle/>
          <a:p>
            <a:r>
              <a:rPr lang="tr-TR" sz="2400" b="1" dirty="0">
                <a:solidFill>
                  <a:srgbClr val="2A3E6E"/>
                </a:solidFill>
                <a:latin typeface="Myriad Pro" panose="020B0503030403020204" pitchFamily="34" charset="0"/>
              </a:rPr>
              <a:t>SKDM Emisyon Kapsamı</a:t>
            </a:r>
          </a:p>
        </p:txBody>
      </p:sp>
      <p:sp>
        <p:nvSpPr>
          <p:cNvPr id="2" name="Metin kutusu 1">
            <a:extLst>
              <a:ext uri="{FF2B5EF4-FFF2-40B4-BE49-F238E27FC236}">
                <a16:creationId xmlns:a16="http://schemas.microsoft.com/office/drawing/2014/main" id="{0D62BFB5-C484-456E-BF0B-CE6E170EEFD2}"/>
              </a:ext>
            </a:extLst>
          </p:cNvPr>
          <p:cNvSpPr txBox="1"/>
          <p:nvPr/>
        </p:nvSpPr>
        <p:spPr>
          <a:xfrm>
            <a:off x="0" y="1932710"/>
            <a:ext cx="4595751" cy="4139595"/>
          </a:xfrm>
          <a:prstGeom prst="rect">
            <a:avLst/>
          </a:prstGeom>
          <a:noFill/>
        </p:spPr>
        <p:txBody>
          <a:bodyPr wrap="square" rtlCol="0">
            <a:spAutoFit/>
          </a:bodyPr>
          <a:lstStyle/>
          <a:p>
            <a:pPr marL="285750" indent="-285750">
              <a:buFont typeface="Arial" panose="020B0604020202020204" pitchFamily="34" charset="0"/>
              <a:buChar char="•"/>
            </a:pPr>
            <a:r>
              <a:rPr lang="tr-TR" sz="1600" u="sng" dirty="0">
                <a:solidFill>
                  <a:schemeClr val="tx2"/>
                </a:solidFill>
              </a:rPr>
              <a:t>Kapsam-1 Doğrudan emisyonlar</a:t>
            </a:r>
            <a:r>
              <a:rPr lang="tr-TR" sz="1600" dirty="0">
                <a:solidFill>
                  <a:schemeClr val="tx2"/>
                </a:solidFill>
              </a:rPr>
              <a:t>: ürünün üretim süreçlerinden kaynaklanan karbon salımı (üretim sürecinde tüketilen ısıtma ve soğutmanın üretiminden kaynaklı olan emisyonlar da dahil)</a:t>
            </a:r>
          </a:p>
          <a:p>
            <a:endParaRPr lang="tr-TR" sz="1600" dirty="0">
              <a:solidFill>
                <a:schemeClr val="tx2"/>
              </a:solidFill>
            </a:endParaRPr>
          </a:p>
          <a:p>
            <a:pPr marL="285750" indent="-285750">
              <a:buFont typeface="Arial" panose="020B0604020202020204" pitchFamily="34" charset="0"/>
              <a:buChar char="•"/>
            </a:pPr>
            <a:r>
              <a:rPr lang="tr-TR" sz="1600" u="sng" dirty="0">
                <a:solidFill>
                  <a:schemeClr val="tx2"/>
                </a:solidFill>
              </a:rPr>
              <a:t>Kapsam-2 Dolaylı emisyonlar</a:t>
            </a:r>
            <a:r>
              <a:rPr lang="tr-TR" sz="1600" dirty="0">
                <a:solidFill>
                  <a:schemeClr val="tx2"/>
                </a:solidFill>
              </a:rPr>
              <a:t>: Üretimde kullanılan elektrik enerjisinin üretimi aşamasında salınan emisyonlar. </a:t>
            </a:r>
          </a:p>
          <a:p>
            <a:endParaRPr lang="tr-TR" sz="1600" dirty="0">
              <a:solidFill>
                <a:schemeClr val="tx2"/>
              </a:solidFill>
            </a:endParaRPr>
          </a:p>
          <a:p>
            <a:pPr marL="285750" indent="-285750">
              <a:spcAft>
                <a:spcPts val="600"/>
              </a:spcAft>
              <a:buFont typeface="Arial" panose="020B0604020202020204" pitchFamily="34" charset="0"/>
              <a:buChar char="•"/>
            </a:pPr>
            <a:r>
              <a:rPr lang="tr-TR" sz="1600" u="sng" dirty="0">
                <a:solidFill>
                  <a:schemeClr val="tx2"/>
                </a:solidFill>
              </a:rPr>
              <a:t>Kapsam-3 Girdi kaynaklı dolaylı emisyonlar</a:t>
            </a:r>
            <a:r>
              <a:rPr lang="tr-TR" sz="1600" dirty="0">
                <a:solidFill>
                  <a:schemeClr val="tx2"/>
                </a:solidFill>
              </a:rPr>
              <a:t>: Ürünün üretiminde girdi olarak kullanılan ve yine SKDM ürün listesinde yer alan girdi/ara malların üretimi aşamasında salınan emisyonlar. </a:t>
            </a:r>
          </a:p>
          <a:p>
            <a:pPr marL="273050" lvl="1"/>
            <a:r>
              <a:rPr lang="tr-TR" sz="1600" dirty="0">
                <a:solidFill>
                  <a:schemeClr val="tx2"/>
                </a:solidFill>
              </a:rPr>
              <a:t>(</a:t>
            </a:r>
            <a:r>
              <a:rPr lang="tr-TR" sz="1600" i="1" dirty="0">
                <a:solidFill>
                  <a:schemeClr val="tx2"/>
                </a:solidFill>
              </a:rPr>
              <a:t>Tedarikçilerden temin edilerek hesaplamaya dahil edilecektir</a:t>
            </a:r>
            <a:r>
              <a:rPr lang="tr-TR" sz="1600" dirty="0">
                <a:solidFill>
                  <a:schemeClr val="tx2"/>
                </a:solidFill>
              </a:rPr>
              <a:t>.) </a:t>
            </a:r>
          </a:p>
          <a:p>
            <a:endParaRPr lang="tr-TR" dirty="0"/>
          </a:p>
        </p:txBody>
      </p:sp>
    </p:spTree>
    <p:extLst>
      <p:ext uri="{BB962C8B-B14F-4D97-AF65-F5344CB8AC3E}">
        <p14:creationId xmlns:p14="http://schemas.microsoft.com/office/powerpoint/2010/main" val="1329034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C14334E-FD35-4D49-960B-F1403A4FFFE2}"/>
              </a:ext>
            </a:extLst>
          </p:cNvPr>
          <p:cNvPicPr>
            <a:picLocks noChangeAspect="1"/>
          </p:cNvPicPr>
          <p:nvPr/>
        </p:nvPicPr>
        <p:blipFill rotWithShape="1">
          <a:blip r:embed="rId2"/>
          <a:srcRect l="35625" t="33199" r="10450" b="14267"/>
          <a:stretch/>
        </p:blipFill>
        <p:spPr>
          <a:xfrm>
            <a:off x="2350007" y="1444307"/>
            <a:ext cx="9712437" cy="5322253"/>
          </a:xfrm>
          <a:prstGeom prst="rect">
            <a:avLst/>
          </a:prstGeom>
          <a:ln>
            <a:solidFill>
              <a:srgbClr val="008080"/>
            </a:solidFill>
          </a:ln>
        </p:spPr>
      </p:pic>
      <p:sp>
        <p:nvSpPr>
          <p:cNvPr id="4" name="Title 2">
            <a:extLst>
              <a:ext uri="{FF2B5EF4-FFF2-40B4-BE49-F238E27FC236}">
                <a16:creationId xmlns:a16="http://schemas.microsoft.com/office/drawing/2014/main" id="{70F4F97B-7680-4D01-BB4A-13528C7E330F}"/>
              </a:ext>
            </a:extLst>
          </p:cNvPr>
          <p:cNvSpPr txBox="1">
            <a:spLocks/>
          </p:cNvSpPr>
          <p:nvPr/>
        </p:nvSpPr>
        <p:spPr>
          <a:xfrm>
            <a:off x="2098879" y="779742"/>
            <a:ext cx="9099551" cy="657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400" b="1" dirty="0">
                <a:solidFill>
                  <a:srgbClr val="2A3E6E"/>
                </a:solidFill>
                <a:latin typeface="Myriad Pro" panose="020B0503030403020204" pitchFamily="34" charset="0"/>
                <a:ea typeface="+mn-ea"/>
                <a:cs typeface="+mn-cs"/>
              </a:rPr>
              <a:t>SKDM</a:t>
            </a:r>
            <a:r>
              <a:rPr lang="en-IE" sz="2400" b="1" dirty="0">
                <a:solidFill>
                  <a:srgbClr val="2A3E6E"/>
                </a:solidFill>
                <a:latin typeface="Myriad Pro" panose="020B0503030403020204" pitchFamily="34" charset="0"/>
                <a:ea typeface="+mn-ea"/>
                <a:cs typeface="+mn-cs"/>
              </a:rPr>
              <a:t> </a:t>
            </a:r>
            <a:r>
              <a:rPr lang="tr-TR" sz="2400" b="1" dirty="0">
                <a:solidFill>
                  <a:srgbClr val="2A3E6E"/>
                </a:solidFill>
                <a:latin typeface="Myriad Pro" panose="020B0503030403020204" pitchFamily="34" charset="0"/>
                <a:ea typeface="+mn-ea"/>
                <a:cs typeface="+mn-cs"/>
              </a:rPr>
              <a:t>Geçiş Dönemi Raporlama Yükümlülüğü – Süreç &amp; Aktörler</a:t>
            </a:r>
            <a:endParaRPr lang="en-US" sz="2400" b="1" dirty="0">
              <a:solidFill>
                <a:srgbClr val="2A3E6E"/>
              </a:solidFill>
              <a:latin typeface="Myriad Pro" panose="020B0503030403020204" pitchFamily="34" charset="0"/>
              <a:ea typeface="+mn-ea"/>
              <a:cs typeface="+mn-cs"/>
            </a:endParaRPr>
          </a:p>
        </p:txBody>
      </p:sp>
      <p:sp>
        <p:nvSpPr>
          <p:cNvPr id="5" name="Dikdörtgen: Yuvarlatılmış Köşeler 4">
            <a:extLst>
              <a:ext uri="{FF2B5EF4-FFF2-40B4-BE49-F238E27FC236}">
                <a16:creationId xmlns:a16="http://schemas.microsoft.com/office/drawing/2014/main" id="{577E2572-7210-40F9-858F-9AB4EB4484A8}"/>
              </a:ext>
            </a:extLst>
          </p:cNvPr>
          <p:cNvSpPr/>
          <p:nvPr/>
        </p:nvSpPr>
        <p:spPr>
          <a:xfrm>
            <a:off x="83127" y="1567543"/>
            <a:ext cx="2173184" cy="52013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b="1" dirty="0">
                <a:solidFill>
                  <a:srgbClr val="0070C0"/>
                </a:solidFill>
              </a:rPr>
              <a:t>Ürettiğim ürün SKDM kapsamına giriyor. Hangi durumlarda müşterime gömülü emisyon verisini iletmem gerekecek?</a:t>
            </a:r>
          </a:p>
          <a:p>
            <a:endParaRPr lang="tr-TR" sz="1300" dirty="0">
              <a:solidFill>
                <a:srgbClr val="0070C0"/>
              </a:solidFill>
            </a:endParaRPr>
          </a:p>
          <a:p>
            <a:pPr marL="177800" indent="-177800">
              <a:buAutoNum type="arabicPeriod"/>
              <a:tabLst>
                <a:tab pos="82550" algn="l"/>
              </a:tabLst>
            </a:pPr>
            <a:r>
              <a:rPr lang="tr-TR" sz="1300" dirty="0">
                <a:solidFill>
                  <a:srgbClr val="0070C0"/>
                </a:solidFill>
              </a:rPr>
              <a:t>Ürününüzü </a:t>
            </a:r>
            <a:r>
              <a:rPr lang="tr-TR" sz="1300" b="1" dirty="0">
                <a:solidFill>
                  <a:srgbClr val="0070C0"/>
                </a:solidFill>
              </a:rPr>
              <a:t>doğrudan AB ülkelerindeki  müşterilerinize</a:t>
            </a:r>
            <a:r>
              <a:rPr lang="tr-TR" sz="1300" dirty="0">
                <a:solidFill>
                  <a:srgbClr val="0070C0"/>
                </a:solidFill>
              </a:rPr>
              <a:t> ihraç ettiğinizde;</a:t>
            </a:r>
          </a:p>
          <a:p>
            <a:pPr marL="177800" indent="-177800">
              <a:buAutoNum type="arabicPeriod"/>
              <a:tabLst>
                <a:tab pos="82550" algn="l"/>
              </a:tabLst>
            </a:pPr>
            <a:r>
              <a:rPr lang="tr-TR" sz="1300" dirty="0">
                <a:solidFill>
                  <a:srgbClr val="0070C0"/>
                </a:solidFill>
              </a:rPr>
              <a:t>Ürününüzü</a:t>
            </a:r>
            <a:r>
              <a:rPr lang="tr-TR" sz="1300" b="1" dirty="0">
                <a:solidFill>
                  <a:srgbClr val="0070C0"/>
                </a:solidFill>
              </a:rPr>
              <a:t>, Türkiye’de veya AB dışında bir ülkede, yine SKDM kapsamındaki bir ürünü üreten farklı bir üreticiye,</a:t>
            </a:r>
            <a:r>
              <a:rPr lang="tr-TR" sz="1300" dirty="0">
                <a:solidFill>
                  <a:srgbClr val="0070C0"/>
                </a:solidFill>
              </a:rPr>
              <a:t> girdi/ara malı olarak kullanılmak üzere sattığınızda, </a:t>
            </a:r>
          </a:p>
          <a:p>
            <a:pPr marL="177800" indent="-177800">
              <a:buAutoNum type="arabicPeriod"/>
              <a:tabLst>
                <a:tab pos="82550" algn="l"/>
              </a:tabLst>
            </a:pPr>
            <a:r>
              <a:rPr lang="tr-TR" sz="1300" dirty="0">
                <a:solidFill>
                  <a:srgbClr val="0070C0"/>
                </a:solidFill>
              </a:rPr>
              <a:t>Ürününüzü AB’ye ihraç edecek bir </a:t>
            </a:r>
            <a:r>
              <a:rPr lang="tr-TR" sz="1300" b="1" dirty="0">
                <a:solidFill>
                  <a:srgbClr val="0070C0"/>
                </a:solidFill>
              </a:rPr>
              <a:t>ticaret firmasına</a:t>
            </a:r>
            <a:r>
              <a:rPr lang="tr-TR" sz="1300" dirty="0">
                <a:solidFill>
                  <a:srgbClr val="0070C0"/>
                </a:solidFill>
              </a:rPr>
              <a:t> sattığınızda </a:t>
            </a:r>
          </a:p>
          <a:p>
            <a:pPr>
              <a:tabLst>
                <a:tab pos="82550" algn="l"/>
              </a:tabLst>
            </a:pPr>
            <a:endParaRPr lang="tr-TR" sz="1300" dirty="0">
              <a:solidFill>
                <a:srgbClr val="0070C0"/>
              </a:solidFill>
            </a:endParaRPr>
          </a:p>
          <a:p>
            <a:pPr algn="ctr">
              <a:tabLst>
                <a:tab pos="82550" algn="l"/>
              </a:tabLst>
            </a:pPr>
            <a:r>
              <a:rPr lang="tr-TR" sz="1300" b="1" dirty="0">
                <a:solidFill>
                  <a:srgbClr val="0070C0"/>
                </a:solidFill>
              </a:rPr>
              <a:t>karşı taraf sizden gömülü emisyon verisini talep edecektir. </a:t>
            </a:r>
          </a:p>
        </p:txBody>
      </p:sp>
    </p:spTree>
    <p:extLst>
      <p:ext uri="{BB962C8B-B14F-4D97-AF65-F5344CB8AC3E}">
        <p14:creationId xmlns:p14="http://schemas.microsoft.com/office/powerpoint/2010/main" val="4074284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4DBB9-62FE-4B9A-9BBD-A9C4F0732D17}"/>
              </a:ext>
            </a:extLst>
          </p:cNvPr>
          <p:cNvSpPr txBox="1">
            <a:spLocks/>
          </p:cNvSpPr>
          <p:nvPr/>
        </p:nvSpPr>
        <p:spPr>
          <a:xfrm>
            <a:off x="2953903" y="530360"/>
            <a:ext cx="4883812" cy="657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400" b="1" dirty="0">
                <a:solidFill>
                  <a:srgbClr val="2A3E6E"/>
                </a:solidFill>
                <a:latin typeface="Myriad Pro" panose="020B0503030403020204" pitchFamily="34" charset="0"/>
                <a:ea typeface="+mn-ea"/>
                <a:cs typeface="+mn-cs"/>
              </a:rPr>
              <a:t>SKDM</a:t>
            </a:r>
            <a:r>
              <a:rPr lang="en-IE" sz="2400" b="1" dirty="0">
                <a:solidFill>
                  <a:srgbClr val="2A3E6E"/>
                </a:solidFill>
                <a:latin typeface="Myriad Pro" panose="020B0503030403020204" pitchFamily="34" charset="0"/>
                <a:ea typeface="+mn-ea"/>
                <a:cs typeface="+mn-cs"/>
              </a:rPr>
              <a:t> </a:t>
            </a:r>
            <a:r>
              <a:rPr lang="tr-TR" sz="2400" b="1" dirty="0">
                <a:solidFill>
                  <a:srgbClr val="2A3E6E"/>
                </a:solidFill>
                <a:latin typeface="Myriad Pro" panose="020B0503030403020204" pitchFamily="34" charset="0"/>
                <a:ea typeface="+mn-ea"/>
                <a:cs typeface="+mn-cs"/>
              </a:rPr>
              <a:t>Raporlama Yükümlülüğü  Geçiş Dönemi</a:t>
            </a:r>
            <a:endParaRPr lang="en-US" sz="2400" b="1" dirty="0">
              <a:solidFill>
                <a:srgbClr val="2A3E6E"/>
              </a:solidFill>
              <a:latin typeface="Myriad Pro" panose="020B0503030403020204" pitchFamily="34" charset="0"/>
              <a:ea typeface="+mn-ea"/>
              <a:cs typeface="+mn-cs"/>
            </a:endParaRPr>
          </a:p>
        </p:txBody>
      </p:sp>
      <p:graphicFrame>
        <p:nvGraphicFramePr>
          <p:cNvPr id="4" name="İçerik Yer Tutucusu 4">
            <a:extLst>
              <a:ext uri="{FF2B5EF4-FFF2-40B4-BE49-F238E27FC236}">
                <a16:creationId xmlns:a16="http://schemas.microsoft.com/office/drawing/2014/main" id="{C70C033E-E40D-4B41-92E6-CC693F52EB77}"/>
              </a:ext>
            </a:extLst>
          </p:cNvPr>
          <p:cNvGraphicFramePr>
            <a:graphicFrameLocks/>
          </p:cNvGraphicFramePr>
          <p:nvPr>
            <p:extLst/>
          </p:nvPr>
        </p:nvGraphicFramePr>
        <p:xfrm>
          <a:off x="485438" y="1632857"/>
          <a:ext cx="10916487" cy="5225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ikdörtgen: Yuvarlatılmış Köşeler 1">
            <a:extLst>
              <a:ext uri="{FF2B5EF4-FFF2-40B4-BE49-F238E27FC236}">
                <a16:creationId xmlns:a16="http://schemas.microsoft.com/office/drawing/2014/main" id="{89CA3021-EAA4-4794-B61B-C66BE56C4ADA}"/>
              </a:ext>
            </a:extLst>
          </p:cNvPr>
          <p:cNvSpPr/>
          <p:nvPr/>
        </p:nvSpPr>
        <p:spPr>
          <a:xfrm>
            <a:off x="8205849" y="938151"/>
            <a:ext cx="3843646" cy="175754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tx2">
                    <a:lumMod val="75000"/>
                  </a:schemeClr>
                </a:solidFill>
              </a:rPr>
              <a:t>Raporlamayı Kim Yapacak?</a:t>
            </a:r>
          </a:p>
          <a:p>
            <a:pPr algn="ctr"/>
            <a:endParaRPr lang="tr-TR" sz="800" b="1" dirty="0">
              <a:solidFill>
                <a:schemeClr val="tx2">
                  <a:lumMod val="75000"/>
                </a:schemeClr>
              </a:solidFill>
            </a:endParaRPr>
          </a:p>
          <a:p>
            <a:pPr marL="285750" indent="-285750" algn="ctr">
              <a:buFont typeface="Wingdings" panose="05000000000000000000" pitchFamily="2" charset="2"/>
              <a:buChar char="Ø"/>
            </a:pPr>
            <a:r>
              <a:rPr lang="tr-TR" sz="1500" b="1" dirty="0">
                <a:solidFill>
                  <a:srgbClr val="C00000"/>
                </a:solidFill>
              </a:rPr>
              <a:t>AB’de yerleşik ithalatçının kendisi veya dolaylı gümrük temsilcisi </a:t>
            </a:r>
          </a:p>
          <a:p>
            <a:pPr marL="285750" indent="-285750" algn="ctr">
              <a:buFont typeface="Wingdings" panose="05000000000000000000" pitchFamily="2" charset="2"/>
              <a:buChar char="Ø"/>
            </a:pPr>
            <a:r>
              <a:rPr lang="tr-TR" sz="1500" b="1" dirty="0">
                <a:solidFill>
                  <a:srgbClr val="C00000"/>
                </a:solidFill>
              </a:rPr>
              <a:t>İthalatçı AB’de yerleşik değilse </a:t>
            </a:r>
            <a:r>
              <a:rPr lang="tr-TR" sz="1500" b="1" dirty="0">
                <a:solidFill>
                  <a:srgbClr val="C00000"/>
                </a:solidFill>
                <a:sym typeface="Wingdings" panose="05000000000000000000" pitchFamily="2" charset="2"/>
              </a:rPr>
              <a:t> </a:t>
            </a:r>
            <a:r>
              <a:rPr lang="tr-TR" sz="1500" b="1" dirty="0">
                <a:solidFill>
                  <a:srgbClr val="C00000"/>
                </a:solidFill>
              </a:rPr>
              <a:t>dolaylı gümrük temsilcisi </a:t>
            </a:r>
          </a:p>
        </p:txBody>
      </p:sp>
      <p:sp>
        <p:nvSpPr>
          <p:cNvPr id="5" name="Oval 4">
            <a:extLst>
              <a:ext uri="{FF2B5EF4-FFF2-40B4-BE49-F238E27FC236}">
                <a16:creationId xmlns:a16="http://schemas.microsoft.com/office/drawing/2014/main" id="{587B8D9E-42A8-4B2C-A989-A3B742410ADC}"/>
              </a:ext>
            </a:extLst>
          </p:cNvPr>
          <p:cNvSpPr/>
          <p:nvPr/>
        </p:nvSpPr>
        <p:spPr>
          <a:xfrm>
            <a:off x="3526972" y="5961413"/>
            <a:ext cx="1900052" cy="712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b="1" dirty="0">
                <a:solidFill>
                  <a:prstClr val="white"/>
                </a:solidFill>
                <a:latin typeface="Calibri"/>
              </a:rPr>
              <a:t>Hesaplama: Üretici Tesis</a:t>
            </a:r>
          </a:p>
        </p:txBody>
      </p:sp>
      <p:cxnSp>
        <p:nvCxnSpPr>
          <p:cNvPr id="7" name="Düz Bağlayıcı 6">
            <a:extLst>
              <a:ext uri="{FF2B5EF4-FFF2-40B4-BE49-F238E27FC236}">
                <a16:creationId xmlns:a16="http://schemas.microsoft.com/office/drawing/2014/main" id="{D5D7463D-46C6-4985-90D2-F7874585BFEE}"/>
              </a:ext>
            </a:extLst>
          </p:cNvPr>
          <p:cNvCxnSpPr/>
          <p:nvPr/>
        </p:nvCxnSpPr>
        <p:spPr>
          <a:xfrm>
            <a:off x="4441371" y="5640779"/>
            <a:ext cx="0" cy="30875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07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626386C-D112-403F-ACBA-7371DF4E08BE}"/>
              </a:ext>
            </a:extLst>
          </p:cNvPr>
          <p:cNvSpPr txBox="1">
            <a:spLocks/>
          </p:cNvSpPr>
          <p:nvPr/>
        </p:nvSpPr>
        <p:spPr>
          <a:xfrm>
            <a:off x="2372011" y="850996"/>
            <a:ext cx="9170806"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solidFill>
                  <a:srgbClr val="2A3E6E"/>
                </a:solidFill>
                <a:latin typeface="Myriad Pro" panose="020B0503030403020204" pitchFamily="34" charset="0"/>
                <a:ea typeface="+mn-ea"/>
                <a:cs typeface="+mn-cs"/>
              </a:rPr>
              <a:t>Gömülü Emisyonların Hesaplanması</a:t>
            </a:r>
            <a:endParaRPr lang="en-US" sz="2800" b="1" dirty="0">
              <a:solidFill>
                <a:srgbClr val="2A3E6E"/>
              </a:solidFill>
              <a:latin typeface="Myriad Pro" panose="020B0503030403020204" pitchFamily="34" charset="0"/>
              <a:ea typeface="+mn-ea"/>
              <a:cs typeface="+mn-cs"/>
            </a:endParaRPr>
          </a:p>
        </p:txBody>
      </p:sp>
      <p:graphicFrame>
        <p:nvGraphicFramePr>
          <p:cNvPr id="5" name="Diyagram 4">
            <a:extLst>
              <a:ext uri="{FF2B5EF4-FFF2-40B4-BE49-F238E27FC236}">
                <a16:creationId xmlns:a16="http://schemas.microsoft.com/office/drawing/2014/main" id="{358C0EC1-617B-4BDB-A843-95D5FA92A002}"/>
              </a:ext>
            </a:extLst>
          </p:cNvPr>
          <p:cNvGraphicFramePr/>
          <p:nvPr>
            <p:extLst>
              <p:ext uri="{D42A27DB-BD31-4B8C-83A1-F6EECF244321}">
                <p14:modId xmlns:p14="http://schemas.microsoft.com/office/powerpoint/2010/main" val="2809408367"/>
              </p:ext>
            </p:extLst>
          </p:nvPr>
        </p:nvGraphicFramePr>
        <p:xfrm>
          <a:off x="794277" y="2064604"/>
          <a:ext cx="10297276" cy="350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51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AD708D-44F6-47C7-BAE3-E0ED82948B27}"/>
              </a:ext>
            </a:extLst>
          </p:cNvPr>
          <p:cNvSpPr txBox="1">
            <a:spLocks/>
          </p:cNvSpPr>
          <p:nvPr/>
        </p:nvSpPr>
        <p:spPr>
          <a:xfrm>
            <a:off x="2219611" y="639962"/>
            <a:ext cx="9170806"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solidFill>
                  <a:srgbClr val="2A3E6E"/>
                </a:solidFill>
                <a:latin typeface="Myriad Pro" panose="020B0503030403020204" pitchFamily="34" charset="0"/>
                <a:ea typeface="+mn-ea"/>
                <a:cs typeface="+mn-cs"/>
              </a:rPr>
              <a:t>Geçiş Dönemine Yönelik Taslak Uygulama Yönetmeliği</a:t>
            </a:r>
          </a:p>
          <a:p>
            <a:endParaRPr lang="en-US" sz="2800" b="1" dirty="0">
              <a:solidFill>
                <a:srgbClr val="2A3E6E"/>
              </a:solidFill>
              <a:latin typeface="Myriad Pro" panose="020B0503030403020204" pitchFamily="34" charset="0"/>
              <a:ea typeface="+mn-ea"/>
              <a:cs typeface="+mn-cs"/>
            </a:endParaRPr>
          </a:p>
        </p:txBody>
      </p:sp>
      <p:graphicFrame>
        <p:nvGraphicFramePr>
          <p:cNvPr id="8" name="Diagram 7"/>
          <p:cNvGraphicFramePr/>
          <p:nvPr>
            <p:extLst>
              <p:ext uri="{D42A27DB-BD31-4B8C-83A1-F6EECF244321}">
                <p14:modId xmlns:p14="http://schemas.microsoft.com/office/powerpoint/2010/main" val="2394682357"/>
              </p:ext>
            </p:extLst>
          </p:nvPr>
        </p:nvGraphicFramePr>
        <p:xfrm>
          <a:off x="709449" y="1561572"/>
          <a:ext cx="10404154" cy="5218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ikdörtgen: Yuvarlatılmış Köşeler 1">
            <a:extLst>
              <a:ext uri="{FF2B5EF4-FFF2-40B4-BE49-F238E27FC236}">
                <a16:creationId xmlns:a16="http://schemas.microsoft.com/office/drawing/2014/main" id="{0AF8C322-38FC-409D-BD27-87620BB4A46F}"/>
              </a:ext>
            </a:extLst>
          </p:cNvPr>
          <p:cNvSpPr/>
          <p:nvPr/>
        </p:nvSpPr>
        <p:spPr>
          <a:xfrm>
            <a:off x="9393382" y="3800104"/>
            <a:ext cx="1460665" cy="629391"/>
          </a:xfrm>
          <a:prstGeom prst="roundRect">
            <a:avLst/>
          </a:prstGeom>
          <a:solidFill>
            <a:srgbClr val="D1D6EA"/>
          </a:solidFill>
          <a:ln>
            <a:solidFill>
              <a:srgbClr val="D3D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1"/>
                </a:solidFill>
              </a:rPr>
              <a:t>Uygulama Yönetmeliği</a:t>
            </a:r>
          </a:p>
          <a:p>
            <a:pPr algn="ctr"/>
            <a:r>
              <a:rPr lang="tr-TR" sz="1600" b="1" dirty="0">
                <a:solidFill>
                  <a:schemeClr val="tx1"/>
                </a:solidFill>
              </a:rPr>
              <a:t>EK IV</a:t>
            </a:r>
          </a:p>
        </p:txBody>
      </p:sp>
    </p:spTree>
    <p:extLst>
      <p:ext uri="{BB962C8B-B14F-4D97-AF65-F5344CB8AC3E}">
        <p14:creationId xmlns:p14="http://schemas.microsoft.com/office/powerpoint/2010/main" val="43533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a:extLst>
              <a:ext uri="{FF2B5EF4-FFF2-40B4-BE49-F238E27FC236}">
                <a16:creationId xmlns:a16="http://schemas.microsoft.com/office/drawing/2014/main" id="{E8427002-2D0A-467D-8FB0-524F5E253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0401" y="1520686"/>
            <a:ext cx="3499134" cy="3190094"/>
          </a:xfrm>
          <a:prstGeom prst="rect">
            <a:avLst/>
          </a:prstGeom>
        </p:spPr>
      </p:pic>
      <p:pic>
        <p:nvPicPr>
          <p:cNvPr id="17" name="Picture 7">
            <a:extLst>
              <a:ext uri="{FF2B5EF4-FFF2-40B4-BE49-F238E27FC236}">
                <a16:creationId xmlns:a16="http://schemas.microsoft.com/office/drawing/2014/main" id="{E8427002-2D0A-467D-8FB0-524F5E253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903" y="1730976"/>
            <a:ext cx="2629052" cy="2675795"/>
          </a:xfrm>
          <a:prstGeom prst="rect">
            <a:avLst/>
          </a:prstGeom>
        </p:spPr>
      </p:pic>
      <p:pic>
        <p:nvPicPr>
          <p:cNvPr id="24" name="Picture 3">
            <a:extLst>
              <a:ext uri="{FF2B5EF4-FFF2-40B4-BE49-F238E27FC236}">
                <a16:creationId xmlns:a16="http://schemas.microsoft.com/office/drawing/2014/main" id="{21644887-9798-4643-BAC7-6227C87C4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075" y="2233676"/>
            <a:ext cx="1725695" cy="1753732"/>
          </a:xfrm>
          <a:prstGeom prst="rect">
            <a:avLst/>
          </a:prstGeom>
        </p:spPr>
      </p:pic>
      <p:sp>
        <p:nvSpPr>
          <p:cNvPr id="25" name="Metin kutusu 12">
            <a:extLst>
              <a:ext uri="{FF2B5EF4-FFF2-40B4-BE49-F238E27FC236}">
                <a16:creationId xmlns:a16="http://schemas.microsoft.com/office/drawing/2014/main" id="{70C8EFDB-66D5-46AB-9F60-19D971980A92}"/>
              </a:ext>
            </a:extLst>
          </p:cNvPr>
          <p:cNvSpPr txBox="1"/>
          <p:nvPr/>
        </p:nvSpPr>
        <p:spPr>
          <a:xfrm>
            <a:off x="1271725" y="2656636"/>
            <a:ext cx="15431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C6A363"/>
                </a:solidFill>
                <a:effectLst/>
                <a:uLnTx/>
                <a:uFillTx/>
                <a:latin typeface="Myriad Pro" panose="020B0503030403020204" pitchFamily="34" charset="0"/>
                <a:ea typeface="+mn-ea"/>
                <a:cs typeface="+mn-cs"/>
              </a:rPr>
              <a:t>İlk karbon-nötr kıta olma hedefi</a:t>
            </a:r>
          </a:p>
        </p:txBody>
      </p:sp>
      <p:pic>
        <p:nvPicPr>
          <p:cNvPr id="15" name="Picture 7">
            <a:extLst>
              <a:ext uri="{FF2B5EF4-FFF2-40B4-BE49-F238E27FC236}">
                <a16:creationId xmlns:a16="http://schemas.microsoft.com/office/drawing/2014/main" id="{E8427002-2D0A-467D-8FB0-524F5E253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047" y="1299649"/>
            <a:ext cx="3608854" cy="3256197"/>
          </a:xfrm>
          <a:prstGeom prst="rect">
            <a:avLst/>
          </a:prstGeom>
        </p:spPr>
      </p:pic>
      <p:pic>
        <p:nvPicPr>
          <p:cNvPr id="28" name="Picture 3">
            <a:extLst>
              <a:ext uri="{FF2B5EF4-FFF2-40B4-BE49-F238E27FC236}">
                <a16:creationId xmlns:a16="http://schemas.microsoft.com/office/drawing/2014/main" id="{21644887-9798-4643-BAC7-6227C87C4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5156" y="1854992"/>
            <a:ext cx="2283928" cy="2195847"/>
          </a:xfrm>
          <a:prstGeom prst="rect">
            <a:avLst/>
          </a:prstGeom>
        </p:spPr>
      </p:pic>
      <p:sp>
        <p:nvSpPr>
          <p:cNvPr id="29" name="Metin kutusu 28"/>
          <p:cNvSpPr txBox="1"/>
          <p:nvPr/>
        </p:nvSpPr>
        <p:spPr>
          <a:xfrm>
            <a:off x="4708303" y="2157473"/>
            <a:ext cx="1737633" cy="20257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C6A363"/>
                </a:solidFill>
                <a:effectLst/>
                <a:uLnTx/>
                <a:uFillTx/>
                <a:latin typeface="Myriad Pro" panose="020B0503030403020204" pitchFamily="34" charset="0"/>
                <a:ea typeface="+mn-ea"/>
                <a:cs typeface="+mn-cs"/>
              </a:rPr>
              <a:t>2030 Sera Gazı Emisyon </a:t>
            </a:r>
            <a:r>
              <a:rPr kumimoji="0" lang="tr-TR" sz="1800" b="1" i="0" u="none" strike="noStrike" kern="1200" cap="none" spc="0" normalizeH="0" baseline="0" noProof="0" dirty="0" err="1">
                <a:ln>
                  <a:noFill/>
                </a:ln>
                <a:solidFill>
                  <a:srgbClr val="C6A363"/>
                </a:solidFill>
                <a:effectLst/>
                <a:uLnTx/>
                <a:uFillTx/>
                <a:latin typeface="Myriad Pro" panose="020B0503030403020204" pitchFamily="34" charset="0"/>
                <a:ea typeface="+mn-ea"/>
                <a:cs typeface="+mn-cs"/>
              </a:rPr>
              <a:t>Azaltım</a:t>
            </a:r>
            <a:r>
              <a:rPr kumimoji="0" lang="tr-TR" sz="1800" b="1" i="0" u="none" strike="noStrike" kern="1200" cap="none" spc="0" normalizeH="0" baseline="0" noProof="0" dirty="0">
                <a:ln>
                  <a:noFill/>
                </a:ln>
                <a:solidFill>
                  <a:srgbClr val="C6A363"/>
                </a:solidFill>
                <a:effectLst/>
                <a:uLnTx/>
                <a:uFillTx/>
                <a:latin typeface="Myriad Pro" panose="020B0503030403020204" pitchFamily="34" charset="0"/>
                <a:ea typeface="+mn-ea"/>
                <a:cs typeface="+mn-cs"/>
              </a:rPr>
              <a:t> Hedefinin Yükseltilmesi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C6A363"/>
                </a:solidFill>
                <a:effectLst/>
                <a:uLnTx/>
                <a:uFillTx/>
                <a:latin typeface="Myriad Pro" panose="020B0503030403020204" pitchFamily="34" charset="0"/>
                <a:ea typeface="+mn-ea"/>
                <a:cs typeface="+mn-cs"/>
              </a:rPr>
              <a:t>(%55)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srgbClr val="C6A363"/>
              </a:solidFill>
              <a:effectLst/>
              <a:uLnTx/>
              <a:uFillTx/>
              <a:latin typeface="Myriad Pro" panose="020B0503030403020204" pitchFamily="34" charset="0"/>
              <a:ea typeface="+mn-ea"/>
              <a:cs typeface="+mn-cs"/>
            </a:endParaRPr>
          </a:p>
        </p:txBody>
      </p:sp>
      <p:sp>
        <p:nvSpPr>
          <p:cNvPr id="16" name="TextBox 12">
            <a:extLst>
              <a:ext uri="{FF2B5EF4-FFF2-40B4-BE49-F238E27FC236}">
                <a16:creationId xmlns:a16="http://schemas.microsoft.com/office/drawing/2014/main" id="{174B12AA-7981-4014-BDD4-F5DCB97B89A3}"/>
              </a:ext>
            </a:extLst>
          </p:cNvPr>
          <p:cNvSpPr txBox="1"/>
          <p:nvPr/>
        </p:nvSpPr>
        <p:spPr>
          <a:xfrm>
            <a:off x="2326865" y="740452"/>
            <a:ext cx="78643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rPr>
              <a:t>AVRUPA YEŞİL MUTABAKATI</a:t>
            </a:r>
          </a:p>
        </p:txBody>
      </p:sp>
      <p:pic>
        <p:nvPicPr>
          <p:cNvPr id="27" name="Picture 3">
            <a:extLst>
              <a:ext uri="{FF2B5EF4-FFF2-40B4-BE49-F238E27FC236}">
                <a16:creationId xmlns:a16="http://schemas.microsoft.com/office/drawing/2014/main" id="{21644887-9798-4643-BAC7-6227C87C4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3896" y="2115547"/>
            <a:ext cx="2069814" cy="1989991"/>
          </a:xfrm>
          <a:prstGeom prst="rect">
            <a:avLst/>
          </a:prstGeom>
        </p:spPr>
      </p:pic>
      <p:sp>
        <p:nvSpPr>
          <p:cNvPr id="31" name="Metin kutusu 30"/>
          <p:cNvSpPr txBox="1"/>
          <p:nvPr/>
        </p:nvSpPr>
        <p:spPr>
          <a:xfrm>
            <a:off x="8655189" y="2468710"/>
            <a:ext cx="20885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C6A363"/>
                </a:solidFill>
                <a:effectLst/>
                <a:uLnTx/>
                <a:uFillTx/>
                <a:latin typeface="Myriad Pro" panose="020B0503030403020204" pitchFamily="34" charset="0"/>
                <a:ea typeface="+mn-ea"/>
                <a:cs typeface="+mn-cs"/>
              </a:rPr>
              <a:t>Tüm politika enstrümanlarının gözden geçirilmesi</a:t>
            </a:r>
          </a:p>
        </p:txBody>
      </p:sp>
      <p:sp>
        <p:nvSpPr>
          <p:cNvPr id="35" name="Metin kutusu 12">
            <a:extLst>
              <a:ext uri="{FF2B5EF4-FFF2-40B4-BE49-F238E27FC236}">
                <a16:creationId xmlns:a16="http://schemas.microsoft.com/office/drawing/2014/main" id="{70C8EFDB-66D5-46AB-9F60-19D971980A92}"/>
              </a:ext>
            </a:extLst>
          </p:cNvPr>
          <p:cNvSpPr txBox="1"/>
          <p:nvPr/>
        </p:nvSpPr>
        <p:spPr>
          <a:xfrm>
            <a:off x="2257654" y="1624425"/>
            <a:ext cx="12145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Mart 2020</a:t>
            </a:r>
          </a:p>
        </p:txBody>
      </p:sp>
      <p:sp>
        <p:nvSpPr>
          <p:cNvPr id="2" name="Metin kutusu 1"/>
          <p:cNvSpPr txBox="1"/>
          <p:nvPr/>
        </p:nvSpPr>
        <p:spPr>
          <a:xfrm>
            <a:off x="400416" y="4823323"/>
            <a:ext cx="11224175" cy="172354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tr-TR" sz="1600" b="1" i="0" u="none" strike="noStrike" kern="1200" cap="none" spc="0" normalizeH="0" baseline="0" noProof="0" dirty="0">
                <a:ln>
                  <a:noFill/>
                </a:ln>
                <a:solidFill>
                  <a:srgbClr val="2A3E6E"/>
                </a:solidFill>
                <a:effectLst/>
                <a:uLnTx/>
                <a:uFillTx/>
                <a:latin typeface="Myriad Pro" panose="020B0503030403020204" charset="0"/>
              </a:rPr>
              <a:t>2050 yılında İklim-Nötr ilk kıta olma hedefi, iklim değişikliği ile mücadeleyi AB’nin en öncelikli politika alanı haline getirmiştir. </a:t>
            </a:r>
            <a:r>
              <a:rPr kumimoji="0" lang="tr-TR" sz="1600" b="0" i="0" u="none" strike="noStrike" kern="1200" cap="none" spc="0" normalizeH="0" baseline="0" noProof="0" dirty="0">
                <a:ln>
                  <a:noFill/>
                </a:ln>
                <a:solidFill>
                  <a:srgbClr val="1E315D"/>
                </a:solidFill>
                <a:effectLst/>
                <a:uLnTx/>
                <a:uFillTx/>
                <a:latin typeface="Myriad Pro" panose="020B0503030403020204" charset="0"/>
              </a:rPr>
              <a:t>11 Aralık 2019 tarihinde açıklanan AYM, önümüzdeki yıllarda AB’nin tüm politikalarının iklim değişikliği ekseninde şekillendirilmesini öngörmektedir. </a:t>
            </a:r>
          </a:p>
          <a:p>
            <a:pPr marL="285750" indent="-285750" algn="just">
              <a:spcAft>
                <a:spcPts val="600"/>
              </a:spcAft>
              <a:buFont typeface="Wingdings" panose="05000000000000000000" pitchFamily="2" charset="2"/>
              <a:buChar char="Ø"/>
              <a:defRPr/>
            </a:pPr>
            <a:r>
              <a:rPr kumimoji="0" lang="tr-TR" sz="1600" b="1" i="0" u="none" strike="noStrike" kern="1200" cap="none" spc="0" normalizeH="0" baseline="0" noProof="0" dirty="0">
                <a:ln>
                  <a:noFill/>
                </a:ln>
                <a:solidFill>
                  <a:srgbClr val="2A3E6E"/>
                </a:solidFill>
                <a:effectLst/>
                <a:uLnTx/>
                <a:uFillTx/>
                <a:latin typeface="Myriad Pro" panose="020B0503030403020204" charset="0"/>
              </a:rPr>
              <a:t>AB </a:t>
            </a:r>
            <a:r>
              <a:rPr lang="tr-TR" sz="1600" b="1" dirty="0">
                <a:solidFill>
                  <a:srgbClr val="2A3E6E"/>
                </a:solidFill>
                <a:latin typeface="Myriad Pro" panose="020B0503030403020204" charset="0"/>
              </a:rPr>
              <a:t>net sıfır emisyon hedefine ulaşmak üzere 2030 yılına kadar, 1990’daki seviyelere kıyasla sera gazı emisyonlarını %55 oranında azaltmayı taahhüt etmektedir. </a:t>
            </a:r>
          </a:p>
          <a:p>
            <a:pPr marL="285750" indent="-285750" algn="just">
              <a:spcAft>
                <a:spcPts val="600"/>
              </a:spcAft>
              <a:buFont typeface="Wingdings" panose="05000000000000000000" pitchFamily="2" charset="2"/>
              <a:buChar char="Ø"/>
              <a:defRPr/>
            </a:pPr>
            <a:r>
              <a:rPr kumimoji="0" lang="tr-TR" sz="1600" b="1" i="0" u="none" strike="noStrike" kern="1200" cap="none" spc="0" normalizeH="0" baseline="0" noProof="0" dirty="0">
                <a:ln>
                  <a:noFill/>
                </a:ln>
                <a:solidFill>
                  <a:srgbClr val="2A3E6E"/>
                </a:solidFill>
                <a:effectLst/>
                <a:uLnTx/>
                <a:uFillTx/>
                <a:latin typeface="Myriad Pro" panose="020B0503030403020204" charset="0"/>
              </a:rPr>
              <a:t>SKDM</a:t>
            </a:r>
            <a:r>
              <a:rPr lang="tr-TR" sz="1600" b="1" dirty="0">
                <a:solidFill>
                  <a:srgbClr val="2A3E6E"/>
                </a:solidFill>
                <a:latin typeface="Myriad Pro" panose="020B0503030403020204" charset="0"/>
              </a:rPr>
              <a:t>, AB’nin emisyon azaltımı hedeflerine ulaşmak için kullanacağı temel araçlardan birisidir.</a:t>
            </a:r>
            <a:endParaRPr kumimoji="0" lang="en-GB" sz="1600" b="0" i="0" u="none" strike="noStrike" kern="1200" cap="none" spc="0" normalizeH="0" baseline="0" noProof="0" dirty="0">
              <a:ln>
                <a:noFill/>
              </a:ln>
              <a:solidFill>
                <a:srgbClr val="1E315D"/>
              </a:solidFill>
              <a:effectLst/>
              <a:uLnTx/>
              <a:uFillTx/>
              <a:latin typeface="Myriad Pro" panose="020B0503030403020204" charset="0"/>
            </a:endParaRPr>
          </a:p>
        </p:txBody>
      </p:sp>
    </p:spTree>
    <p:extLst>
      <p:ext uri="{BB962C8B-B14F-4D97-AF65-F5344CB8AC3E}">
        <p14:creationId xmlns:p14="http://schemas.microsoft.com/office/powerpoint/2010/main" val="290802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D9D0DA93-90D9-4A6E-B520-1AA142325487}"/>
              </a:ext>
            </a:extLst>
          </p:cNvPr>
          <p:cNvGraphicFramePr/>
          <p:nvPr>
            <p:extLst>
              <p:ext uri="{D42A27DB-BD31-4B8C-83A1-F6EECF244321}">
                <p14:modId xmlns:p14="http://schemas.microsoft.com/office/powerpoint/2010/main" val="2030726411"/>
              </p:ext>
            </p:extLst>
          </p:nvPr>
        </p:nvGraphicFramePr>
        <p:xfrm>
          <a:off x="624615" y="1578634"/>
          <a:ext cx="10986539" cy="4985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3">
            <a:extLst>
              <a:ext uri="{FF2B5EF4-FFF2-40B4-BE49-F238E27FC236}">
                <a16:creationId xmlns:a16="http://schemas.microsoft.com/office/drawing/2014/main" id="{17A92ECB-DAB6-4013-89C0-AA983262EEA6}"/>
              </a:ext>
            </a:extLst>
          </p:cNvPr>
          <p:cNvSpPr txBox="1">
            <a:spLocks/>
          </p:cNvSpPr>
          <p:nvPr/>
        </p:nvSpPr>
        <p:spPr>
          <a:xfrm>
            <a:off x="2232563" y="755992"/>
            <a:ext cx="10358166"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b="1" dirty="0">
                <a:solidFill>
                  <a:srgbClr val="2A3E6E"/>
                </a:solidFill>
                <a:latin typeface="Myriad Pro" panose="020B0503030403020204" pitchFamily="34" charset="0"/>
                <a:ea typeface="+mn-ea"/>
                <a:cs typeface="+mn-cs"/>
              </a:rPr>
              <a:t>Gömülü Emisyonların Hesaplanması</a:t>
            </a:r>
            <a:endParaRPr lang="en-US" sz="3200" b="1" dirty="0">
              <a:solidFill>
                <a:srgbClr val="2A3E6E"/>
              </a:solidFill>
              <a:latin typeface="Myriad Pro" panose="020B0503030403020204" pitchFamily="34" charset="0"/>
              <a:ea typeface="+mn-ea"/>
              <a:cs typeface="+mn-cs"/>
            </a:endParaRPr>
          </a:p>
        </p:txBody>
      </p:sp>
    </p:spTree>
    <p:extLst>
      <p:ext uri="{BB962C8B-B14F-4D97-AF65-F5344CB8AC3E}">
        <p14:creationId xmlns:p14="http://schemas.microsoft.com/office/powerpoint/2010/main" val="535636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B635908-0806-446A-A192-64B0045238B6}"/>
              </a:ext>
            </a:extLst>
          </p:cNvPr>
          <p:cNvSpPr txBox="1">
            <a:spLocks/>
          </p:cNvSpPr>
          <p:nvPr/>
        </p:nvSpPr>
        <p:spPr>
          <a:xfrm>
            <a:off x="2232563" y="755992"/>
            <a:ext cx="8942118"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b="1" dirty="0">
                <a:solidFill>
                  <a:srgbClr val="2A3E6E"/>
                </a:solidFill>
                <a:latin typeface="Myriad Pro" panose="020B0503030403020204" pitchFamily="34" charset="0"/>
                <a:ea typeface="+mn-ea"/>
                <a:cs typeface="+mn-cs"/>
              </a:rPr>
              <a:t>Gömülü Doğrudan Emisyonların Hesaplanması</a:t>
            </a:r>
            <a:endParaRPr lang="en-US" sz="3200" b="1" dirty="0">
              <a:solidFill>
                <a:srgbClr val="2A3E6E"/>
              </a:solidFill>
              <a:latin typeface="Myriad Pro" panose="020B0503030403020204" pitchFamily="34" charset="0"/>
              <a:ea typeface="+mn-ea"/>
              <a:cs typeface="+mn-cs"/>
            </a:endParaRPr>
          </a:p>
        </p:txBody>
      </p:sp>
      <p:graphicFrame>
        <p:nvGraphicFramePr>
          <p:cNvPr id="2" name="Diyagram 1">
            <a:extLst>
              <a:ext uri="{FF2B5EF4-FFF2-40B4-BE49-F238E27FC236}">
                <a16:creationId xmlns:a16="http://schemas.microsoft.com/office/drawing/2014/main" id="{DC58CFB4-1065-4E12-AE50-86B91344A852}"/>
              </a:ext>
            </a:extLst>
          </p:cNvPr>
          <p:cNvGraphicFramePr/>
          <p:nvPr>
            <p:extLst/>
          </p:nvPr>
        </p:nvGraphicFramePr>
        <p:xfrm>
          <a:off x="1021434" y="1852912"/>
          <a:ext cx="10129496" cy="1969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etin kutusu 4">
            <a:extLst>
              <a:ext uri="{FF2B5EF4-FFF2-40B4-BE49-F238E27FC236}">
                <a16:creationId xmlns:a16="http://schemas.microsoft.com/office/drawing/2014/main" id="{1B07F890-0483-4697-9698-68F89D96EE49}"/>
              </a:ext>
            </a:extLst>
          </p:cNvPr>
          <p:cNvSpPr txBox="1"/>
          <p:nvPr/>
        </p:nvSpPr>
        <p:spPr>
          <a:xfrm>
            <a:off x="576104" y="4139571"/>
            <a:ext cx="4251367" cy="241604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tr-TR" sz="1600" b="1" u="sng" dirty="0">
                <a:solidFill>
                  <a:srgbClr val="2A3E6E"/>
                </a:solidFill>
                <a:latin typeface="Myriad Pro" panose="020B0503030403020204" pitchFamily="34" charset="0"/>
              </a:rPr>
              <a:t>Hesaplama</a:t>
            </a:r>
          </a:p>
          <a:p>
            <a:pPr marL="742950" lvl="1" indent="-285750">
              <a:spcBef>
                <a:spcPts val="600"/>
              </a:spcBef>
              <a:buFont typeface="Arial" panose="020B0604020202020204" pitchFamily="34" charset="0"/>
              <a:buChar char="•"/>
            </a:pPr>
            <a:r>
              <a:rPr lang="tr-TR" sz="1600" dirty="0">
                <a:solidFill>
                  <a:srgbClr val="2A3E6E"/>
                </a:solidFill>
                <a:latin typeface="Myriad Pro" panose="020B0503030403020204" pitchFamily="34" charset="0"/>
              </a:rPr>
              <a:t>Basit Ürünler:</a:t>
            </a:r>
          </a:p>
          <a:p>
            <a:pPr>
              <a:spcBef>
                <a:spcPts val="600"/>
              </a:spcBef>
            </a:pPr>
            <a:endParaRPr lang="tr-TR" b="1" dirty="0">
              <a:solidFill>
                <a:srgbClr val="2A3E6E"/>
              </a:solidFill>
              <a:latin typeface="Myriad Pro" panose="020B0503030403020204" pitchFamily="34" charset="0"/>
            </a:endParaRPr>
          </a:p>
          <a:p>
            <a:pPr>
              <a:spcBef>
                <a:spcPts val="600"/>
              </a:spcBef>
            </a:pPr>
            <a:endParaRPr lang="tr-TR" dirty="0"/>
          </a:p>
          <a:p>
            <a:pPr>
              <a:spcBef>
                <a:spcPts val="600"/>
              </a:spcBef>
            </a:pPr>
            <a:endParaRPr lang="tr-TR" dirty="0"/>
          </a:p>
          <a:p>
            <a:pPr>
              <a:spcBef>
                <a:spcPts val="600"/>
              </a:spcBef>
            </a:pPr>
            <a:endParaRPr lang="tr-TR" dirty="0"/>
          </a:p>
          <a:p>
            <a:endParaRPr lang="tr-TR" dirty="0"/>
          </a:p>
        </p:txBody>
      </p:sp>
      <p:pic>
        <p:nvPicPr>
          <p:cNvPr id="7" name="Resim 6">
            <a:extLst>
              <a:ext uri="{FF2B5EF4-FFF2-40B4-BE49-F238E27FC236}">
                <a16:creationId xmlns:a16="http://schemas.microsoft.com/office/drawing/2014/main" id="{0771E40D-20FE-43C2-9F1A-F245BE2E3FF3}"/>
              </a:ext>
            </a:extLst>
          </p:cNvPr>
          <p:cNvPicPr/>
          <p:nvPr/>
        </p:nvPicPr>
        <p:blipFill rotWithShape="1">
          <a:blip r:embed="rId7" cstate="print"/>
          <a:srcRect l="34278" t="30468" r="50727" b="61534"/>
          <a:stretch/>
        </p:blipFill>
        <p:spPr bwMode="auto">
          <a:xfrm>
            <a:off x="985652" y="4959060"/>
            <a:ext cx="2280062" cy="798226"/>
          </a:xfrm>
          <a:prstGeom prst="rect">
            <a:avLst/>
          </a:prstGeom>
          <a:ln>
            <a:noFill/>
          </a:ln>
          <a:extLst>
            <a:ext uri="{53640926-AAD7-44D8-BBD7-CCE9431645EC}">
              <a14:shadowObscured xmlns:a14="http://schemas.microsoft.com/office/drawing/2010/main"/>
            </a:ext>
          </a:extLst>
        </p:spPr>
      </p:pic>
      <p:pic>
        <p:nvPicPr>
          <p:cNvPr id="8" name="Resim 7">
            <a:extLst>
              <a:ext uri="{FF2B5EF4-FFF2-40B4-BE49-F238E27FC236}">
                <a16:creationId xmlns:a16="http://schemas.microsoft.com/office/drawing/2014/main" id="{7FBBAEF8-E7AE-4747-BCF0-40C8254B8BF9}"/>
              </a:ext>
            </a:extLst>
          </p:cNvPr>
          <p:cNvPicPr/>
          <p:nvPr/>
        </p:nvPicPr>
        <p:blipFill rotWithShape="1">
          <a:blip r:embed="rId7" cstate="print"/>
          <a:srcRect l="33849" t="57318" r="50299" b="37921"/>
          <a:stretch/>
        </p:blipFill>
        <p:spPr bwMode="auto">
          <a:xfrm>
            <a:off x="985652" y="6010410"/>
            <a:ext cx="2363189" cy="405670"/>
          </a:xfrm>
          <a:prstGeom prst="rect">
            <a:avLst/>
          </a:prstGeom>
          <a:ln>
            <a:noFill/>
          </a:ln>
          <a:extLst>
            <a:ext uri="{53640926-AAD7-44D8-BBD7-CCE9431645EC}">
              <a14:shadowObscured xmlns:a14="http://schemas.microsoft.com/office/drawing/2010/main"/>
            </a:ext>
          </a:extLst>
        </p:spPr>
      </p:pic>
      <p:sp>
        <p:nvSpPr>
          <p:cNvPr id="9" name="Metin kutusu 8">
            <a:extLst>
              <a:ext uri="{FF2B5EF4-FFF2-40B4-BE49-F238E27FC236}">
                <a16:creationId xmlns:a16="http://schemas.microsoft.com/office/drawing/2014/main" id="{B8D97783-CC3E-4131-B0B6-DEB362D63071}"/>
              </a:ext>
            </a:extLst>
          </p:cNvPr>
          <p:cNvSpPr txBox="1"/>
          <p:nvPr/>
        </p:nvSpPr>
        <p:spPr>
          <a:xfrm>
            <a:off x="5801251" y="4407932"/>
            <a:ext cx="3193853" cy="1354217"/>
          </a:xfrm>
          <a:prstGeom prst="rect">
            <a:avLst/>
          </a:prstGeom>
          <a:noFill/>
        </p:spPr>
        <p:txBody>
          <a:bodyPr wrap="square" rtlCol="0">
            <a:spAutoFit/>
          </a:bodyPr>
          <a:lstStyle/>
          <a:p>
            <a:pPr marL="742950" lvl="1" indent="-285750">
              <a:spcBef>
                <a:spcPts val="600"/>
              </a:spcBef>
              <a:buFont typeface="Arial" panose="020B0604020202020204" pitchFamily="34" charset="0"/>
              <a:buChar char="•"/>
            </a:pPr>
            <a:r>
              <a:rPr lang="tr-TR" sz="1600" dirty="0">
                <a:solidFill>
                  <a:srgbClr val="2A3E6E"/>
                </a:solidFill>
                <a:latin typeface="Myriad Pro" panose="020B0503030403020204" pitchFamily="34" charset="0"/>
              </a:rPr>
              <a:t>Karmaşık</a:t>
            </a:r>
            <a:r>
              <a:rPr lang="tr-TR" sz="1600" dirty="0"/>
              <a:t> </a:t>
            </a:r>
            <a:r>
              <a:rPr lang="tr-TR" sz="1600" dirty="0">
                <a:solidFill>
                  <a:srgbClr val="2A3E6E"/>
                </a:solidFill>
                <a:latin typeface="Myriad Pro" panose="020B0503030403020204" pitchFamily="34" charset="0"/>
              </a:rPr>
              <a:t>Ürünler:</a:t>
            </a:r>
          </a:p>
          <a:p>
            <a:pPr>
              <a:spcBef>
                <a:spcPts val="600"/>
              </a:spcBef>
            </a:pPr>
            <a:endParaRPr lang="tr-TR" dirty="0"/>
          </a:p>
          <a:p>
            <a:pPr>
              <a:spcBef>
                <a:spcPts val="600"/>
              </a:spcBef>
            </a:pPr>
            <a:endParaRPr lang="tr-TR" dirty="0"/>
          </a:p>
          <a:p>
            <a:endParaRPr lang="tr-TR" dirty="0"/>
          </a:p>
        </p:txBody>
      </p:sp>
      <p:pic>
        <p:nvPicPr>
          <p:cNvPr id="10" name="Resim 9">
            <a:extLst>
              <a:ext uri="{FF2B5EF4-FFF2-40B4-BE49-F238E27FC236}">
                <a16:creationId xmlns:a16="http://schemas.microsoft.com/office/drawing/2014/main" id="{7453DB97-0A3C-4B8E-8621-A624DAF6FD73}"/>
              </a:ext>
            </a:extLst>
          </p:cNvPr>
          <p:cNvPicPr/>
          <p:nvPr/>
        </p:nvPicPr>
        <p:blipFill rotWithShape="1">
          <a:blip r:embed="rId8" cstate="print"/>
          <a:srcRect l="33098" t="47798" r="47836" b="44966"/>
          <a:stretch/>
        </p:blipFill>
        <p:spPr bwMode="auto">
          <a:xfrm>
            <a:off x="4797175" y="5066879"/>
            <a:ext cx="2980705" cy="883599"/>
          </a:xfrm>
          <a:prstGeom prst="rect">
            <a:avLst/>
          </a:prstGeom>
          <a:ln>
            <a:noFill/>
          </a:ln>
          <a:extLst>
            <a:ext uri="{53640926-AAD7-44D8-BBD7-CCE9431645EC}">
              <a14:shadowObscured xmlns:a14="http://schemas.microsoft.com/office/drawing/2010/main"/>
            </a:ext>
          </a:extLst>
        </p:spPr>
      </p:pic>
      <p:pic>
        <p:nvPicPr>
          <p:cNvPr id="11" name="Resim 10">
            <a:extLst>
              <a:ext uri="{FF2B5EF4-FFF2-40B4-BE49-F238E27FC236}">
                <a16:creationId xmlns:a16="http://schemas.microsoft.com/office/drawing/2014/main" id="{FB65BACF-2A67-491F-92B7-97B204BB2C08}"/>
              </a:ext>
            </a:extLst>
          </p:cNvPr>
          <p:cNvPicPr/>
          <p:nvPr/>
        </p:nvPicPr>
        <p:blipFill rotWithShape="1">
          <a:blip r:embed="rId8" cstate="print"/>
          <a:srcRect l="33098" t="69507" r="47836" b="22114"/>
          <a:stretch/>
        </p:blipFill>
        <p:spPr bwMode="auto">
          <a:xfrm>
            <a:off x="8237516" y="5065343"/>
            <a:ext cx="2766952" cy="9207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5112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6E0CB0C-EB15-4707-81C6-46024EF5E450}"/>
              </a:ext>
            </a:extLst>
          </p:cNvPr>
          <p:cNvSpPr txBox="1">
            <a:spLocks/>
          </p:cNvSpPr>
          <p:nvPr/>
        </p:nvSpPr>
        <p:spPr>
          <a:xfrm>
            <a:off x="2220687" y="637239"/>
            <a:ext cx="8336476"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b="1" dirty="0">
                <a:solidFill>
                  <a:srgbClr val="2A3E6E"/>
                </a:solidFill>
                <a:latin typeface="Myriad Pro" panose="020B0503030403020204" pitchFamily="34" charset="0"/>
                <a:ea typeface="+mn-ea"/>
                <a:cs typeface="+mn-cs"/>
              </a:rPr>
              <a:t>Gömülü Emisyonların Hesaplanması – </a:t>
            </a:r>
          </a:p>
          <a:p>
            <a:r>
              <a:rPr lang="tr-TR" sz="2400" b="1" dirty="0">
                <a:solidFill>
                  <a:srgbClr val="2A3E6E"/>
                </a:solidFill>
                <a:latin typeface="Myriad Pro" panose="020B0503030403020204" pitchFamily="34" charset="0"/>
                <a:ea typeface="+mn-ea"/>
                <a:cs typeface="+mn-cs"/>
              </a:rPr>
              <a:t>İzlenecek Adımlar (Uygulama Yönetmeliği)</a:t>
            </a:r>
            <a:endParaRPr lang="en-US" sz="2400" b="1" dirty="0">
              <a:solidFill>
                <a:srgbClr val="2A3E6E"/>
              </a:solidFill>
              <a:latin typeface="Myriad Pro" panose="020B0503030403020204" pitchFamily="34" charset="0"/>
              <a:ea typeface="+mn-ea"/>
              <a:cs typeface="+mn-cs"/>
            </a:endParaRPr>
          </a:p>
        </p:txBody>
      </p:sp>
      <p:sp>
        <p:nvSpPr>
          <p:cNvPr id="4" name="Metin kutusu 3">
            <a:extLst>
              <a:ext uri="{FF2B5EF4-FFF2-40B4-BE49-F238E27FC236}">
                <a16:creationId xmlns:a16="http://schemas.microsoft.com/office/drawing/2014/main" id="{5779BD98-9FF9-497D-AF90-54BDE1B2FE2F}"/>
              </a:ext>
            </a:extLst>
          </p:cNvPr>
          <p:cNvSpPr txBox="1"/>
          <p:nvPr/>
        </p:nvSpPr>
        <p:spPr>
          <a:xfrm>
            <a:off x="736271" y="1793174"/>
            <a:ext cx="10628415" cy="4924425"/>
          </a:xfrm>
          <a:prstGeom prst="rect">
            <a:avLst/>
          </a:prstGeom>
          <a:noFill/>
        </p:spPr>
        <p:txBody>
          <a:bodyPr wrap="square" rtlCol="0">
            <a:spAutoFit/>
          </a:bodyPr>
          <a:lstStyle/>
          <a:p>
            <a:r>
              <a:rPr lang="tr-TR" b="1" dirty="0">
                <a:solidFill>
                  <a:srgbClr val="388ACF"/>
                </a:solidFill>
              </a:rPr>
              <a:t>1. Adım:  </a:t>
            </a:r>
            <a:r>
              <a:rPr lang="tr-TR" dirty="0">
                <a:solidFill>
                  <a:srgbClr val="002060"/>
                </a:solidFill>
              </a:rPr>
              <a:t>Tesis sınırlarını, üretim süreçlerini ve üretim yöntemlerini (</a:t>
            </a:r>
            <a:r>
              <a:rPr lang="tr-TR" dirty="0" err="1">
                <a:solidFill>
                  <a:srgbClr val="002060"/>
                </a:solidFill>
              </a:rPr>
              <a:t>production</a:t>
            </a:r>
            <a:r>
              <a:rPr lang="tr-TR" dirty="0">
                <a:solidFill>
                  <a:srgbClr val="002060"/>
                </a:solidFill>
              </a:rPr>
              <a:t> </a:t>
            </a:r>
            <a:r>
              <a:rPr lang="tr-TR" dirty="0" err="1">
                <a:solidFill>
                  <a:srgbClr val="002060"/>
                </a:solidFill>
              </a:rPr>
              <a:t>routes</a:t>
            </a:r>
            <a:r>
              <a:rPr lang="tr-TR" dirty="0">
                <a:solidFill>
                  <a:srgbClr val="002060"/>
                </a:solidFill>
              </a:rPr>
              <a:t>) belirleyin (</a:t>
            </a:r>
            <a:r>
              <a:rPr lang="tr-TR" dirty="0" err="1">
                <a:solidFill>
                  <a:srgbClr val="002060"/>
                </a:solidFill>
              </a:rPr>
              <a:t>Annex</a:t>
            </a:r>
            <a:r>
              <a:rPr lang="tr-TR" dirty="0">
                <a:solidFill>
                  <a:srgbClr val="002060"/>
                </a:solidFill>
              </a:rPr>
              <a:t> III, A2)</a:t>
            </a:r>
          </a:p>
          <a:p>
            <a:r>
              <a:rPr lang="tr-TR" dirty="0">
                <a:solidFill>
                  <a:srgbClr val="002060"/>
                </a:solidFill>
              </a:rPr>
              <a:t>                (AB </a:t>
            </a:r>
            <a:r>
              <a:rPr lang="tr-TR" dirty="0" err="1">
                <a:solidFill>
                  <a:srgbClr val="002060"/>
                </a:solidFill>
              </a:rPr>
              <a:t>ETS’de</a:t>
            </a:r>
            <a:r>
              <a:rPr lang="tr-TR" dirty="0">
                <a:solidFill>
                  <a:srgbClr val="002060"/>
                </a:solidFill>
              </a:rPr>
              <a:t> alt tesis (</a:t>
            </a:r>
            <a:r>
              <a:rPr lang="tr-TR" dirty="0" err="1">
                <a:solidFill>
                  <a:srgbClr val="002060"/>
                </a:solidFill>
              </a:rPr>
              <a:t>sub-installation</a:t>
            </a:r>
            <a:r>
              <a:rPr lang="tr-TR" dirty="0">
                <a:solidFill>
                  <a:srgbClr val="002060"/>
                </a:solidFill>
              </a:rPr>
              <a:t>) belirleme yöntemi ile aynı)</a:t>
            </a:r>
          </a:p>
          <a:p>
            <a:endParaRPr lang="tr-TR" dirty="0"/>
          </a:p>
          <a:p>
            <a:r>
              <a:rPr lang="tr-TR" b="1" dirty="0">
                <a:solidFill>
                  <a:srgbClr val="388ACF"/>
                </a:solidFill>
              </a:rPr>
              <a:t>2. Adım: </a:t>
            </a:r>
            <a:r>
              <a:rPr lang="tr-TR" dirty="0">
                <a:solidFill>
                  <a:srgbClr val="002060"/>
                </a:solidFill>
              </a:rPr>
              <a:t>Sera Gazı </a:t>
            </a:r>
            <a:r>
              <a:rPr lang="tr-TR" dirty="0" err="1">
                <a:solidFill>
                  <a:srgbClr val="002060"/>
                </a:solidFill>
              </a:rPr>
              <a:t>Salımını</a:t>
            </a:r>
            <a:r>
              <a:rPr lang="tr-TR" dirty="0">
                <a:solidFill>
                  <a:srgbClr val="002060"/>
                </a:solidFill>
              </a:rPr>
              <a:t> İzleyin:</a:t>
            </a:r>
          </a:p>
          <a:p>
            <a:pPr marL="742950" lvl="1" indent="-285750">
              <a:buFontTx/>
              <a:buChar char="-"/>
            </a:pPr>
            <a:r>
              <a:rPr lang="tr-TR" dirty="0">
                <a:solidFill>
                  <a:srgbClr val="002060"/>
                </a:solidFill>
              </a:rPr>
              <a:t>Tesis seviyesinde doğrudan emisyon izlemesi için yöntem: </a:t>
            </a:r>
            <a:r>
              <a:rPr lang="tr-TR" dirty="0" err="1">
                <a:solidFill>
                  <a:srgbClr val="002060"/>
                </a:solidFill>
              </a:rPr>
              <a:t>Annex</a:t>
            </a:r>
            <a:r>
              <a:rPr lang="tr-TR" dirty="0">
                <a:solidFill>
                  <a:srgbClr val="002060"/>
                </a:solidFill>
              </a:rPr>
              <a:t> III, B (</a:t>
            </a:r>
            <a:r>
              <a:rPr lang="tr-TR" dirty="0">
                <a:solidFill>
                  <a:srgbClr val="C00000"/>
                </a:solidFill>
              </a:rPr>
              <a:t>EU MRR*</a:t>
            </a:r>
            <a:r>
              <a:rPr lang="tr-TR" dirty="0">
                <a:solidFill>
                  <a:srgbClr val="002060"/>
                </a:solidFill>
              </a:rPr>
              <a:t>) </a:t>
            </a:r>
          </a:p>
          <a:p>
            <a:pPr marL="742950" lvl="1" indent="-285750">
              <a:buFontTx/>
              <a:buChar char="-"/>
            </a:pPr>
            <a:r>
              <a:rPr lang="tr-TR" dirty="0">
                <a:solidFill>
                  <a:srgbClr val="002060"/>
                </a:solidFill>
              </a:rPr>
              <a:t>Net ölçülebilir ısı akışlarının izlenmesi için yöntem: </a:t>
            </a:r>
            <a:r>
              <a:rPr lang="tr-TR" dirty="0" err="1">
                <a:solidFill>
                  <a:srgbClr val="002060"/>
                </a:solidFill>
              </a:rPr>
              <a:t>Annex</a:t>
            </a:r>
            <a:r>
              <a:rPr lang="tr-TR" dirty="0">
                <a:solidFill>
                  <a:srgbClr val="002060"/>
                </a:solidFill>
              </a:rPr>
              <a:t> III, C (</a:t>
            </a:r>
            <a:r>
              <a:rPr lang="tr-TR" dirty="0">
                <a:solidFill>
                  <a:srgbClr val="C00000"/>
                </a:solidFill>
              </a:rPr>
              <a:t>EU FAR**</a:t>
            </a:r>
            <a:r>
              <a:rPr lang="tr-TR" dirty="0">
                <a:solidFill>
                  <a:srgbClr val="002060"/>
                </a:solidFill>
              </a:rPr>
              <a:t>) </a:t>
            </a:r>
          </a:p>
          <a:p>
            <a:pPr marL="742950" lvl="1" indent="-285750">
              <a:buFontTx/>
              <a:buChar char="-"/>
            </a:pPr>
            <a:r>
              <a:rPr lang="tr-TR" dirty="0">
                <a:solidFill>
                  <a:srgbClr val="002060"/>
                </a:solidFill>
              </a:rPr>
              <a:t>Üretim sürecindeki elektrik tüketimini izlemek için yöntem: </a:t>
            </a:r>
            <a:r>
              <a:rPr lang="tr-TR" dirty="0" err="1">
                <a:solidFill>
                  <a:srgbClr val="002060"/>
                </a:solidFill>
              </a:rPr>
              <a:t>Annex</a:t>
            </a:r>
            <a:r>
              <a:rPr lang="tr-TR" dirty="0">
                <a:solidFill>
                  <a:srgbClr val="002060"/>
                </a:solidFill>
              </a:rPr>
              <a:t> III, D (</a:t>
            </a:r>
            <a:r>
              <a:rPr lang="tr-TR" dirty="0">
                <a:solidFill>
                  <a:srgbClr val="C00000"/>
                </a:solidFill>
              </a:rPr>
              <a:t>EU FAR</a:t>
            </a:r>
            <a:r>
              <a:rPr lang="tr-TR" dirty="0">
                <a:solidFill>
                  <a:srgbClr val="002060"/>
                </a:solidFill>
              </a:rPr>
              <a:t>)</a:t>
            </a:r>
          </a:p>
          <a:p>
            <a:pPr marL="742950" lvl="1" indent="-285750">
              <a:buFontTx/>
              <a:buChar char="-"/>
            </a:pPr>
            <a:r>
              <a:rPr lang="tr-TR" dirty="0">
                <a:solidFill>
                  <a:srgbClr val="002060"/>
                </a:solidFill>
              </a:rPr>
              <a:t>Girdi emisyonlarını izlemek için yöntem: </a:t>
            </a:r>
            <a:r>
              <a:rPr lang="tr-TR" dirty="0" err="1">
                <a:solidFill>
                  <a:srgbClr val="002060"/>
                </a:solidFill>
              </a:rPr>
              <a:t>Annex</a:t>
            </a:r>
            <a:r>
              <a:rPr lang="tr-TR" dirty="0">
                <a:solidFill>
                  <a:srgbClr val="002060"/>
                </a:solidFill>
              </a:rPr>
              <a:t> III, E (</a:t>
            </a:r>
            <a:r>
              <a:rPr lang="tr-TR" sz="1600" b="1" i="1" dirty="0">
                <a:solidFill>
                  <a:srgbClr val="C00000"/>
                </a:solidFill>
              </a:rPr>
              <a:t>yeni yöntem</a:t>
            </a:r>
            <a:r>
              <a:rPr lang="tr-TR" dirty="0">
                <a:solidFill>
                  <a:srgbClr val="002060"/>
                </a:solidFill>
              </a:rPr>
              <a:t>)</a:t>
            </a:r>
          </a:p>
          <a:p>
            <a:pPr lvl="1"/>
            <a:endParaRPr lang="tr-TR" dirty="0"/>
          </a:p>
          <a:p>
            <a:r>
              <a:rPr lang="tr-TR" b="1" dirty="0">
                <a:solidFill>
                  <a:srgbClr val="388ACF"/>
                </a:solidFill>
              </a:rPr>
              <a:t>3. Adım: </a:t>
            </a:r>
            <a:r>
              <a:rPr lang="tr-TR" dirty="0">
                <a:solidFill>
                  <a:srgbClr val="002060"/>
                </a:solidFill>
              </a:rPr>
              <a:t>Emisyonları üretim süreçlerine ve sonrasında ürünlere dağıtın (</a:t>
            </a:r>
            <a:r>
              <a:rPr lang="tr-TR" dirty="0" err="1">
                <a:solidFill>
                  <a:srgbClr val="002060"/>
                </a:solidFill>
              </a:rPr>
              <a:t>attribution</a:t>
            </a:r>
            <a:r>
              <a:rPr lang="tr-TR" dirty="0">
                <a:solidFill>
                  <a:srgbClr val="002060"/>
                </a:solidFill>
              </a:rPr>
              <a:t>): </a:t>
            </a:r>
            <a:r>
              <a:rPr lang="tr-TR" dirty="0" err="1">
                <a:solidFill>
                  <a:srgbClr val="002060"/>
                </a:solidFill>
              </a:rPr>
              <a:t>Annex</a:t>
            </a:r>
            <a:r>
              <a:rPr lang="tr-TR" dirty="0">
                <a:solidFill>
                  <a:srgbClr val="002060"/>
                </a:solidFill>
              </a:rPr>
              <a:t> III, F</a:t>
            </a:r>
          </a:p>
          <a:p>
            <a:endParaRPr lang="tr-TR" dirty="0"/>
          </a:p>
          <a:p>
            <a:r>
              <a:rPr lang="tr-TR" b="1" dirty="0">
                <a:solidFill>
                  <a:srgbClr val="388ACF"/>
                </a:solidFill>
              </a:rPr>
              <a:t>4. Adım</a:t>
            </a:r>
            <a:r>
              <a:rPr lang="tr-TR" dirty="0"/>
              <a:t>: </a:t>
            </a:r>
            <a:r>
              <a:rPr lang="tr-TR" dirty="0">
                <a:solidFill>
                  <a:srgbClr val="002060"/>
                </a:solidFill>
              </a:rPr>
              <a:t>Karmaşık ürünler için girdi emisyonlarını hesaplamaya dahil edin: </a:t>
            </a:r>
            <a:r>
              <a:rPr lang="tr-TR" dirty="0" err="1">
                <a:solidFill>
                  <a:srgbClr val="002060"/>
                </a:solidFill>
              </a:rPr>
              <a:t>Annex</a:t>
            </a:r>
            <a:r>
              <a:rPr lang="tr-TR" dirty="0">
                <a:solidFill>
                  <a:srgbClr val="002060"/>
                </a:solidFill>
              </a:rPr>
              <a:t> III, G</a:t>
            </a:r>
          </a:p>
          <a:p>
            <a:r>
              <a:rPr lang="tr-TR" dirty="0"/>
              <a:t> </a:t>
            </a:r>
          </a:p>
          <a:p>
            <a:r>
              <a:rPr lang="tr-TR" sz="1700" b="1" i="1" dirty="0">
                <a:solidFill>
                  <a:srgbClr val="C00000"/>
                </a:solidFill>
              </a:rPr>
              <a:t>Avrupa Komisyonu tarafından üretici tesislerin AB’deki raporlama yükümlüsü ithalatçıyla bilgi paylaşımını kolaylaştıracak, hesaplamaya yönelik </a:t>
            </a:r>
            <a:r>
              <a:rPr lang="tr-TR" sz="1700" b="1" i="1" dirty="0" err="1">
                <a:solidFill>
                  <a:srgbClr val="C00000"/>
                </a:solidFill>
              </a:rPr>
              <a:t>excel</a:t>
            </a:r>
            <a:r>
              <a:rPr lang="tr-TR" sz="1700" b="1" i="1" dirty="0">
                <a:solidFill>
                  <a:srgbClr val="C00000"/>
                </a:solidFill>
              </a:rPr>
              <a:t> şablonu paylaşıldı</a:t>
            </a:r>
          </a:p>
          <a:p>
            <a:endParaRPr lang="tr-TR" dirty="0"/>
          </a:p>
          <a:p>
            <a:r>
              <a:rPr lang="tr-TR" sz="1400" i="1" dirty="0"/>
              <a:t>*EU MRR: </a:t>
            </a:r>
            <a:r>
              <a:rPr lang="tr-TR" sz="1400" i="1" dirty="0" err="1"/>
              <a:t>Regulation</a:t>
            </a:r>
            <a:r>
              <a:rPr lang="tr-TR" sz="1400" i="1" dirty="0"/>
              <a:t> (EU) 2018/2066</a:t>
            </a:r>
          </a:p>
          <a:p>
            <a:r>
              <a:rPr lang="tr-TR" sz="1400" i="1" dirty="0"/>
              <a:t>** EU FAR: </a:t>
            </a:r>
            <a:r>
              <a:rPr lang="tr-TR" sz="1400" i="1" dirty="0" err="1"/>
              <a:t>Regulation</a:t>
            </a:r>
            <a:r>
              <a:rPr lang="tr-TR" sz="1400" i="1" dirty="0"/>
              <a:t> EU 2019/331</a:t>
            </a:r>
          </a:p>
        </p:txBody>
      </p:sp>
    </p:spTree>
    <p:extLst>
      <p:ext uri="{BB962C8B-B14F-4D97-AF65-F5344CB8AC3E}">
        <p14:creationId xmlns:p14="http://schemas.microsoft.com/office/powerpoint/2010/main" val="62589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a:extLst>
              <a:ext uri="{FF2B5EF4-FFF2-40B4-BE49-F238E27FC236}">
                <a16:creationId xmlns:a16="http://schemas.microsoft.com/office/drawing/2014/main" id="{08AFCB77-3E34-4D4A-A3E8-F3924DEB482E}"/>
              </a:ext>
            </a:extLst>
          </p:cNvPr>
          <p:cNvSpPr txBox="1"/>
          <p:nvPr/>
        </p:nvSpPr>
        <p:spPr>
          <a:xfrm>
            <a:off x="2240932" y="750827"/>
            <a:ext cx="3552254" cy="800219"/>
          </a:xfrm>
          <a:prstGeom prst="rect">
            <a:avLst/>
          </a:prstGeom>
          <a:noFill/>
        </p:spPr>
        <p:txBody>
          <a:bodyPr wrap="none" rtlCol="0">
            <a:spAutoFit/>
          </a:bodyPr>
          <a:lstStyle/>
          <a:p>
            <a:pPr lvl="0">
              <a:defRPr/>
            </a:pPr>
            <a:r>
              <a:rPr lang="tr-TR" sz="2400" b="1" dirty="0">
                <a:solidFill>
                  <a:srgbClr val="2A3E6E"/>
                </a:solidFill>
                <a:latin typeface="Myriad Pro" panose="020B0503030403020204" pitchFamily="34" charset="0"/>
              </a:rPr>
              <a:t>Örnek– Çimento Sektörü</a:t>
            </a:r>
            <a:endParaRPr kumimoji="0" lang="tr-TR" sz="24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2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endParaRPr>
          </a:p>
        </p:txBody>
      </p:sp>
      <p:sp>
        <p:nvSpPr>
          <p:cNvPr id="5" name="Oval 4">
            <a:extLst>
              <a:ext uri="{FF2B5EF4-FFF2-40B4-BE49-F238E27FC236}">
                <a16:creationId xmlns:a16="http://schemas.microsoft.com/office/drawing/2014/main" id="{3AED58F8-EEC4-4BC5-8A7F-B0EB919933E1}"/>
              </a:ext>
            </a:extLst>
          </p:cNvPr>
          <p:cNvSpPr/>
          <p:nvPr/>
        </p:nvSpPr>
        <p:spPr>
          <a:xfrm>
            <a:off x="8763278" y="1045981"/>
            <a:ext cx="2731324" cy="1626917"/>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rPr>
              <a:t>Ürün ve Sera Gazı Kapsamı:</a:t>
            </a:r>
          </a:p>
          <a:p>
            <a:pPr algn="ctr"/>
            <a:r>
              <a:rPr lang="tr-TR" b="1" dirty="0">
                <a:solidFill>
                  <a:schemeClr val="bg1"/>
                </a:solidFill>
              </a:rPr>
              <a:t>SKDM Tüzüğü</a:t>
            </a:r>
          </a:p>
          <a:p>
            <a:pPr algn="ctr"/>
            <a:r>
              <a:rPr lang="tr-TR" b="1" dirty="0">
                <a:solidFill>
                  <a:schemeClr val="bg1"/>
                </a:solidFill>
              </a:rPr>
              <a:t>EK-I</a:t>
            </a:r>
          </a:p>
        </p:txBody>
      </p:sp>
      <p:sp>
        <p:nvSpPr>
          <p:cNvPr id="8" name="Metin kutusu 7">
            <a:extLst>
              <a:ext uri="{FF2B5EF4-FFF2-40B4-BE49-F238E27FC236}">
                <a16:creationId xmlns:a16="http://schemas.microsoft.com/office/drawing/2014/main" id="{C37D23F1-04C6-44D3-8501-1F6221F24FB0}"/>
              </a:ext>
            </a:extLst>
          </p:cNvPr>
          <p:cNvSpPr txBox="1"/>
          <p:nvPr/>
        </p:nvSpPr>
        <p:spPr>
          <a:xfrm>
            <a:off x="261257" y="6377049"/>
            <a:ext cx="7399462" cy="276999"/>
          </a:xfrm>
          <a:prstGeom prst="rect">
            <a:avLst/>
          </a:prstGeom>
          <a:noFill/>
        </p:spPr>
        <p:txBody>
          <a:bodyPr wrap="none" rtlCol="0">
            <a:spAutoFit/>
          </a:bodyPr>
          <a:lstStyle/>
          <a:p>
            <a:r>
              <a:rPr lang="tr-TR" sz="1200" b="1" dirty="0"/>
              <a:t>AB Gümrük Tarife Cetveli: </a:t>
            </a:r>
            <a:r>
              <a:rPr lang="tr-TR" sz="1200" dirty="0">
                <a:hlinkClick r:id="rId3"/>
              </a:rPr>
              <a:t>https://eur-lex.europa.eu/legal-content/EN/TXT/PDF/?uri=OJ:L:2022:282:FULL&amp;from=EN</a:t>
            </a:r>
            <a:endParaRPr lang="tr-TR" sz="1200" dirty="0"/>
          </a:p>
        </p:txBody>
      </p:sp>
      <p:pic>
        <p:nvPicPr>
          <p:cNvPr id="2" name="Resim 1">
            <a:extLst>
              <a:ext uri="{FF2B5EF4-FFF2-40B4-BE49-F238E27FC236}">
                <a16:creationId xmlns:a16="http://schemas.microsoft.com/office/drawing/2014/main" id="{CFB52160-DACD-4170-B38D-49B9BA059B4E}"/>
              </a:ext>
            </a:extLst>
          </p:cNvPr>
          <p:cNvPicPr>
            <a:picLocks noChangeAspect="1"/>
          </p:cNvPicPr>
          <p:nvPr/>
        </p:nvPicPr>
        <p:blipFill rotWithShape="1">
          <a:blip r:embed="rId4"/>
          <a:srcRect l="11493" t="30476" r="30454" b="28312"/>
          <a:stretch/>
        </p:blipFill>
        <p:spPr>
          <a:xfrm>
            <a:off x="34506" y="2208363"/>
            <a:ext cx="7932845" cy="3167815"/>
          </a:xfrm>
          <a:prstGeom prst="rect">
            <a:avLst/>
          </a:prstGeom>
        </p:spPr>
      </p:pic>
      <p:cxnSp>
        <p:nvCxnSpPr>
          <p:cNvPr id="4" name="Düz Ok Bağlayıcısı 3">
            <a:extLst>
              <a:ext uri="{FF2B5EF4-FFF2-40B4-BE49-F238E27FC236}">
                <a16:creationId xmlns:a16="http://schemas.microsoft.com/office/drawing/2014/main" id="{B2CA061C-E21D-4071-A55A-77B68770DF23}"/>
              </a:ext>
            </a:extLst>
          </p:cNvPr>
          <p:cNvCxnSpPr/>
          <p:nvPr/>
        </p:nvCxnSpPr>
        <p:spPr>
          <a:xfrm>
            <a:off x="7365233" y="3383280"/>
            <a:ext cx="53035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Dikdörtgen 6">
            <a:extLst>
              <a:ext uri="{FF2B5EF4-FFF2-40B4-BE49-F238E27FC236}">
                <a16:creationId xmlns:a16="http://schemas.microsoft.com/office/drawing/2014/main" id="{B2CCA71B-5A9F-4301-BAFF-F1F2DB6BB8FB}"/>
              </a:ext>
            </a:extLst>
          </p:cNvPr>
          <p:cNvSpPr/>
          <p:nvPr/>
        </p:nvSpPr>
        <p:spPr>
          <a:xfrm>
            <a:off x="6970777" y="3234906"/>
            <a:ext cx="6175880" cy="276999"/>
          </a:xfrm>
          <a:prstGeom prst="rect">
            <a:avLst/>
          </a:prstGeom>
        </p:spPr>
        <p:txBody>
          <a:bodyPr wrap="square">
            <a:spAutoFit/>
          </a:bodyPr>
          <a:lstStyle/>
          <a:p>
            <a:pPr algn="ctr"/>
            <a:r>
              <a:rPr lang="tr-TR" sz="1100" b="1" dirty="0">
                <a:solidFill>
                  <a:srgbClr val="C00000"/>
                </a:solidFill>
              </a:rPr>
              <a:t> Raporlama aşamasında kilin </a:t>
            </a:r>
            <a:r>
              <a:rPr lang="tr-TR" sz="1100" b="1" dirty="0" err="1">
                <a:solidFill>
                  <a:srgbClr val="C00000"/>
                </a:solidFill>
              </a:rPr>
              <a:t>kalsine</a:t>
            </a:r>
            <a:r>
              <a:rPr lang="tr-TR" sz="1100" b="1" dirty="0">
                <a:solidFill>
                  <a:srgbClr val="C00000"/>
                </a:solidFill>
              </a:rPr>
              <a:t> olup olmadığı özellikle </a:t>
            </a:r>
            <a:r>
              <a:rPr lang="tr-TR" sz="1200" b="1" dirty="0">
                <a:solidFill>
                  <a:srgbClr val="C00000"/>
                </a:solidFill>
              </a:rPr>
              <a:t>belirtilecek</a:t>
            </a:r>
            <a:r>
              <a:rPr lang="tr-TR" sz="1100" b="1" dirty="0">
                <a:solidFill>
                  <a:srgbClr val="C00000"/>
                </a:solidFill>
              </a:rPr>
              <a:t>.  </a:t>
            </a:r>
          </a:p>
        </p:txBody>
      </p:sp>
      <p:sp>
        <p:nvSpPr>
          <p:cNvPr id="10" name="Dikdörtgen 9">
            <a:extLst>
              <a:ext uri="{FF2B5EF4-FFF2-40B4-BE49-F238E27FC236}">
                <a16:creationId xmlns:a16="http://schemas.microsoft.com/office/drawing/2014/main" id="{92A935B8-0765-44A2-8EB4-B7D414ED0F86}"/>
              </a:ext>
            </a:extLst>
          </p:cNvPr>
          <p:cNvSpPr/>
          <p:nvPr/>
        </p:nvSpPr>
        <p:spPr>
          <a:xfrm>
            <a:off x="270293" y="5364526"/>
            <a:ext cx="11921707" cy="830997"/>
          </a:xfrm>
          <a:prstGeom prst="rect">
            <a:avLst/>
          </a:prstGeom>
        </p:spPr>
        <p:txBody>
          <a:bodyPr wrap="square">
            <a:spAutoFit/>
          </a:bodyPr>
          <a:lstStyle/>
          <a:p>
            <a:r>
              <a:rPr lang="tr-TR" sz="1200" b="1" dirty="0">
                <a:solidFill>
                  <a:srgbClr val="C00000"/>
                </a:solidFill>
              </a:rPr>
              <a:t>252310/252329/252390 kodlarındaki çimento ürünleri için: </a:t>
            </a:r>
          </a:p>
          <a:p>
            <a:endParaRPr lang="tr-TR" sz="1200" b="1" dirty="0">
              <a:solidFill>
                <a:srgbClr val="C00000"/>
              </a:solidFill>
            </a:endParaRPr>
          </a:p>
          <a:p>
            <a:r>
              <a:rPr lang="tr-TR" sz="1200" b="1" dirty="0">
                <a:solidFill>
                  <a:srgbClr val="C00000"/>
                </a:solidFill>
              </a:rPr>
              <a:t>Raporlama aşamasında üretilen ton başına çimento için tüketilen klinker değeri (ton cinsinden) üzerinden hesaplanacak klinker kütle oranı özellikle belirtilecek.  (Klinker/Çimento Oranı(%))</a:t>
            </a:r>
          </a:p>
        </p:txBody>
      </p:sp>
      <p:sp>
        <p:nvSpPr>
          <p:cNvPr id="9" name="Dikdörtgen: Yuvarlatılmış Köşeler 8">
            <a:extLst>
              <a:ext uri="{FF2B5EF4-FFF2-40B4-BE49-F238E27FC236}">
                <a16:creationId xmlns:a16="http://schemas.microsoft.com/office/drawing/2014/main" id="{9C2C7099-578C-4613-A40B-BBC9AB16D55E}"/>
              </a:ext>
            </a:extLst>
          </p:cNvPr>
          <p:cNvSpPr/>
          <p:nvPr/>
        </p:nvSpPr>
        <p:spPr>
          <a:xfrm>
            <a:off x="9238106" y="3722466"/>
            <a:ext cx="2235026" cy="1763934"/>
          </a:xfrm>
          <a:prstGeom prst="roundRect">
            <a:avLst/>
          </a:prstGeom>
          <a:solidFill>
            <a:srgbClr val="D1D6EA"/>
          </a:solidFill>
          <a:ln>
            <a:solidFill>
              <a:srgbClr val="D3D8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1"/>
                </a:solidFill>
              </a:rPr>
              <a:t>Raporlama Aşamasında Gerekli İlave Bilgiler: Uygulama Yönetmeliği</a:t>
            </a:r>
          </a:p>
          <a:p>
            <a:pPr algn="ctr"/>
            <a:r>
              <a:rPr lang="tr-TR" sz="1600" b="1" dirty="0">
                <a:solidFill>
                  <a:schemeClr val="tx1"/>
                </a:solidFill>
              </a:rPr>
              <a:t>EK IV</a:t>
            </a:r>
          </a:p>
        </p:txBody>
      </p:sp>
    </p:spTree>
    <p:extLst>
      <p:ext uri="{BB962C8B-B14F-4D97-AF65-F5344CB8AC3E}">
        <p14:creationId xmlns:p14="http://schemas.microsoft.com/office/powerpoint/2010/main" val="1456833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a:extLst>
              <a:ext uri="{FF2B5EF4-FFF2-40B4-BE49-F238E27FC236}">
                <a16:creationId xmlns:a16="http://schemas.microsoft.com/office/drawing/2014/main" id="{08AFCB77-3E34-4D4A-A3E8-F3924DEB482E}"/>
              </a:ext>
            </a:extLst>
          </p:cNvPr>
          <p:cNvSpPr txBox="1"/>
          <p:nvPr/>
        </p:nvSpPr>
        <p:spPr>
          <a:xfrm>
            <a:off x="2486613" y="734436"/>
            <a:ext cx="6760184" cy="800219"/>
          </a:xfrm>
          <a:prstGeom prst="rect">
            <a:avLst/>
          </a:prstGeom>
          <a:noFill/>
        </p:spPr>
        <p:txBody>
          <a:bodyPr wrap="none" rtlCol="0">
            <a:spAutoFit/>
          </a:bodyPr>
          <a:lstStyle/>
          <a:p>
            <a:pPr lvl="0">
              <a:defRPr/>
            </a:pPr>
            <a:r>
              <a:rPr lang="tr-TR" sz="2400" b="1" dirty="0">
                <a:solidFill>
                  <a:srgbClr val="2A3E6E"/>
                </a:solidFill>
                <a:latin typeface="Myriad Pro" panose="020B0503030403020204" pitchFamily="34" charset="0"/>
              </a:rPr>
              <a:t>Klinker ve Çimento Üretim Süreci Sistem Sınırları</a:t>
            </a:r>
            <a:endParaRPr kumimoji="0" lang="tr-TR" sz="24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2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endParaRPr>
          </a:p>
        </p:txBody>
      </p:sp>
      <p:pic>
        <p:nvPicPr>
          <p:cNvPr id="7" name="Resim 6">
            <a:extLst>
              <a:ext uri="{FF2B5EF4-FFF2-40B4-BE49-F238E27FC236}">
                <a16:creationId xmlns:a16="http://schemas.microsoft.com/office/drawing/2014/main" id="{465A819B-992F-405F-A355-B5063C2C024D}"/>
              </a:ext>
            </a:extLst>
          </p:cNvPr>
          <p:cNvPicPr>
            <a:picLocks noChangeAspect="1"/>
          </p:cNvPicPr>
          <p:nvPr/>
        </p:nvPicPr>
        <p:blipFill rotWithShape="1">
          <a:blip r:embed="rId3"/>
          <a:srcRect l="16649" t="18403" r="36251" b="43331"/>
          <a:stretch/>
        </p:blipFill>
        <p:spPr>
          <a:xfrm>
            <a:off x="570724" y="1578807"/>
            <a:ext cx="5504688" cy="2540181"/>
          </a:xfrm>
          <a:prstGeom prst="rect">
            <a:avLst/>
          </a:prstGeom>
          <a:solidFill>
            <a:srgbClr val="D9D9D9"/>
          </a:solidFill>
          <a:ln>
            <a:solidFill>
              <a:srgbClr val="BCDEDE"/>
            </a:solidFill>
          </a:ln>
        </p:spPr>
      </p:pic>
      <p:pic>
        <p:nvPicPr>
          <p:cNvPr id="4" name="Resim 3">
            <a:extLst>
              <a:ext uri="{FF2B5EF4-FFF2-40B4-BE49-F238E27FC236}">
                <a16:creationId xmlns:a16="http://schemas.microsoft.com/office/drawing/2014/main" id="{B617356E-37DB-45BF-A1A2-4BC4E350ADF6}"/>
              </a:ext>
            </a:extLst>
          </p:cNvPr>
          <p:cNvPicPr>
            <a:picLocks noChangeAspect="1"/>
          </p:cNvPicPr>
          <p:nvPr/>
        </p:nvPicPr>
        <p:blipFill rotWithShape="1">
          <a:blip r:embed="rId4"/>
          <a:srcRect l="16575" t="49333" r="36325" b="12533"/>
          <a:stretch/>
        </p:blipFill>
        <p:spPr>
          <a:xfrm>
            <a:off x="6323422" y="1578807"/>
            <a:ext cx="5338112" cy="2544619"/>
          </a:xfrm>
          <a:prstGeom prst="rect">
            <a:avLst/>
          </a:prstGeom>
        </p:spPr>
      </p:pic>
      <p:pic>
        <p:nvPicPr>
          <p:cNvPr id="18" name="Resim 17">
            <a:extLst>
              <a:ext uri="{FF2B5EF4-FFF2-40B4-BE49-F238E27FC236}">
                <a16:creationId xmlns:a16="http://schemas.microsoft.com/office/drawing/2014/main" id="{6D1F1B39-FDEA-491A-A088-0BAE39014B85}"/>
              </a:ext>
            </a:extLst>
          </p:cNvPr>
          <p:cNvPicPr>
            <a:picLocks noChangeAspect="1"/>
          </p:cNvPicPr>
          <p:nvPr/>
        </p:nvPicPr>
        <p:blipFill rotWithShape="1">
          <a:blip r:embed="rId5"/>
          <a:srcRect l="12225" t="30000" r="31600" b="24800"/>
          <a:stretch/>
        </p:blipFill>
        <p:spPr>
          <a:xfrm>
            <a:off x="3200400" y="4168382"/>
            <a:ext cx="5760720" cy="2607322"/>
          </a:xfrm>
          <a:prstGeom prst="rect">
            <a:avLst/>
          </a:prstGeom>
        </p:spPr>
      </p:pic>
      <p:sp>
        <p:nvSpPr>
          <p:cNvPr id="2" name="Dikdörtgen 1">
            <a:extLst>
              <a:ext uri="{FF2B5EF4-FFF2-40B4-BE49-F238E27FC236}">
                <a16:creationId xmlns:a16="http://schemas.microsoft.com/office/drawing/2014/main" id="{7046E961-56D2-488E-A76F-BCB89D9F37AA}"/>
              </a:ext>
            </a:extLst>
          </p:cNvPr>
          <p:cNvSpPr/>
          <p:nvPr/>
        </p:nvSpPr>
        <p:spPr>
          <a:xfrm>
            <a:off x="2424023" y="2570672"/>
            <a:ext cx="940279" cy="379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3B9B9B"/>
                </a:solidFill>
              </a:rPr>
              <a:t>Klinker üretimi</a:t>
            </a:r>
          </a:p>
        </p:txBody>
      </p:sp>
      <p:sp>
        <p:nvSpPr>
          <p:cNvPr id="3" name="Bulut 2">
            <a:extLst>
              <a:ext uri="{FF2B5EF4-FFF2-40B4-BE49-F238E27FC236}">
                <a16:creationId xmlns:a16="http://schemas.microsoft.com/office/drawing/2014/main" id="{144E2ADB-10A0-457B-8234-96341EA13DEC}"/>
              </a:ext>
            </a:extLst>
          </p:cNvPr>
          <p:cNvSpPr/>
          <p:nvPr/>
        </p:nvSpPr>
        <p:spPr>
          <a:xfrm>
            <a:off x="4822166" y="2544792"/>
            <a:ext cx="914400" cy="370935"/>
          </a:xfrm>
          <a:prstGeom prst="cloud">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CO</a:t>
            </a:r>
            <a:r>
              <a:rPr lang="tr-TR" baseline="-25000" dirty="0">
                <a:solidFill>
                  <a:schemeClr val="tx1"/>
                </a:solidFill>
              </a:rPr>
              <a:t>2</a:t>
            </a:r>
          </a:p>
        </p:txBody>
      </p:sp>
      <p:sp>
        <p:nvSpPr>
          <p:cNvPr id="5" name="Dikdörtgen: Yuvarlatılmış Köşeler 4">
            <a:extLst>
              <a:ext uri="{FF2B5EF4-FFF2-40B4-BE49-F238E27FC236}">
                <a16:creationId xmlns:a16="http://schemas.microsoft.com/office/drawing/2014/main" id="{981A6FC4-B054-4894-B1E7-C6251ACED73B}"/>
              </a:ext>
            </a:extLst>
          </p:cNvPr>
          <p:cNvSpPr/>
          <p:nvPr/>
        </p:nvSpPr>
        <p:spPr>
          <a:xfrm>
            <a:off x="2380891" y="1725284"/>
            <a:ext cx="992037"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Kireçtaşı, killer, vb.</a:t>
            </a:r>
          </a:p>
        </p:txBody>
      </p:sp>
      <p:sp>
        <p:nvSpPr>
          <p:cNvPr id="9" name="Dikdörtgen: Yuvarlatılmış Köşeler 8">
            <a:extLst>
              <a:ext uri="{FF2B5EF4-FFF2-40B4-BE49-F238E27FC236}">
                <a16:creationId xmlns:a16="http://schemas.microsoft.com/office/drawing/2014/main" id="{3AF7B7BD-8471-4DF5-9DA0-E1E7FE53B30D}"/>
              </a:ext>
            </a:extLst>
          </p:cNvPr>
          <p:cNvSpPr/>
          <p:nvPr/>
        </p:nvSpPr>
        <p:spPr>
          <a:xfrm>
            <a:off x="3887638" y="1705156"/>
            <a:ext cx="992037"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Alternatif hammaddeler</a:t>
            </a:r>
          </a:p>
        </p:txBody>
      </p:sp>
      <p:sp>
        <p:nvSpPr>
          <p:cNvPr id="10" name="Dikdörtgen: Yuvarlatılmış Köşeler 9">
            <a:extLst>
              <a:ext uri="{FF2B5EF4-FFF2-40B4-BE49-F238E27FC236}">
                <a16:creationId xmlns:a16="http://schemas.microsoft.com/office/drawing/2014/main" id="{9140C03C-9816-4A6A-8A4B-F2B670B2213B}"/>
              </a:ext>
            </a:extLst>
          </p:cNvPr>
          <p:cNvSpPr/>
          <p:nvPr/>
        </p:nvSpPr>
        <p:spPr>
          <a:xfrm>
            <a:off x="767751" y="1710908"/>
            <a:ext cx="1147313"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Yakıt ve alternatif yakıtlar</a:t>
            </a:r>
          </a:p>
        </p:txBody>
      </p:sp>
      <p:sp>
        <p:nvSpPr>
          <p:cNvPr id="11" name="Dikdörtgen: Yuvarlatılmış Köşeler 10">
            <a:extLst>
              <a:ext uri="{FF2B5EF4-FFF2-40B4-BE49-F238E27FC236}">
                <a16:creationId xmlns:a16="http://schemas.microsoft.com/office/drawing/2014/main" id="{691F7BBD-00F6-47C9-B059-DFB299D5B2DD}"/>
              </a:ext>
            </a:extLst>
          </p:cNvPr>
          <p:cNvSpPr/>
          <p:nvPr/>
        </p:nvSpPr>
        <p:spPr>
          <a:xfrm>
            <a:off x="785004" y="2613804"/>
            <a:ext cx="1130060" cy="258793"/>
          </a:xfrm>
          <a:prstGeom prst="roundRect">
            <a:avLst/>
          </a:prstGeom>
          <a:solidFill>
            <a:srgbClr val="FFBEC9"/>
          </a:solidFill>
          <a:ln w="19050">
            <a:solidFill>
              <a:srgbClr val="FFBDC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err="1">
                <a:solidFill>
                  <a:srgbClr val="585674"/>
                </a:solidFill>
              </a:rPr>
              <a:t>Kalsine</a:t>
            </a:r>
            <a:r>
              <a:rPr lang="tr-TR" sz="900" b="1" dirty="0">
                <a:solidFill>
                  <a:srgbClr val="585674"/>
                </a:solidFill>
              </a:rPr>
              <a:t> kireç, dolomit, </a:t>
            </a:r>
            <a:r>
              <a:rPr lang="tr-TR" sz="900" b="1" dirty="0" err="1">
                <a:solidFill>
                  <a:srgbClr val="585674"/>
                </a:solidFill>
              </a:rPr>
              <a:t>magnezya</a:t>
            </a:r>
            <a:endParaRPr lang="tr-TR" sz="900" b="1" dirty="0">
              <a:solidFill>
                <a:srgbClr val="585674"/>
              </a:solidFill>
            </a:endParaRPr>
          </a:p>
        </p:txBody>
      </p:sp>
      <p:sp>
        <p:nvSpPr>
          <p:cNvPr id="12" name="Dikdörtgen: Yuvarlatılmış Köşeler 11">
            <a:extLst>
              <a:ext uri="{FF2B5EF4-FFF2-40B4-BE49-F238E27FC236}">
                <a16:creationId xmlns:a16="http://schemas.microsoft.com/office/drawing/2014/main" id="{B9F42587-112E-4127-A119-A25AE1D3F0AE}"/>
              </a:ext>
            </a:extLst>
          </p:cNvPr>
          <p:cNvSpPr/>
          <p:nvPr/>
        </p:nvSpPr>
        <p:spPr>
          <a:xfrm>
            <a:off x="2357887" y="3496575"/>
            <a:ext cx="992037" cy="258792"/>
          </a:xfrm>
          <a:prstGeom prst="roundRect">
            <a:avLst/>
          </a:prstGeom>
          <a:solidFill>
            <a:srgbClr val="BEDFDF"/>
          </a:solidFill>
          <a:ln>
            <a:solidFill>
              <a:srgbClr val="BFDFD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Klinker</a:t>
            </a:r>
          </a:p>
        </p:txBody>
      </p:sp>
      <p:sp>
        <p:nvSpPr>
          <p:cNvPr id="8" name="Dikdörtgen 7">
            <a:extLst>
              <a:ext uri="{FF2B5EF4-FFF2-40B4-BE49-F238E27FC236}">
                <a16:creationId xmlns:a16="http://schemas.microsoft.com/office/drawing/2014/main" id="{6C5E18AB-FCD0-439F-B242-0CE5C975E854}"/>
              </a:ext>
            </a:extLst>
          </p:cNvPr>
          <p:cNvSpPr/>
          <p:nvPr/>
        </p:nvSpPr>
        <p:spPr>
          <a:xfrm>
            <a:off x="3985404" y="3217653"/>
            <a:ext cx="1017917" cy="310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00B0F0"/>
                </a:solidFill>
              </a:rPr>
              <a:t>CCS/CCU</a:t>
            </a:r>
          </a:p>
        </p:txBody>
      </p:sp>
      <p:sp>
        <p:nvSpPr>
          <p:cNvPr id="13" name="Dikdörtgen 12">
            <a:extLst>
              <a:ext uri="{FF2B5EF4-FFF2-40B4-BE49-F238E27FC236}">
                <a16:creationId xmlns:a16="http://schemas.microsoft.com/office/drawing/2014/main" id="{72593318-7B5D-484E-ADEF-47C7C67B7FA8}"/>
              </a:ext>
            </a:extLst>
          </p:cNvPr>
          <p:cNvSpPr/>
          <p:nvPr/>
        </p:nvSpPr>
        <p:spPr>
          <a:xfrm>
            <a:off x="3864634" y="3692106"/>
            <a:ext cx="2139351" cy="353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b="1" dirty="0">
                <a:solidFill>
                  <a:srgbClr val="2A9595"/>
                </a:solidFill>
              </a:rPr>
              <a:t>Sistem sınırları: </a:t>
            </a:r>
          </a:p>
          <a:p>
            <a:pPr algn="r"/>
            <a:r>
              <a:rPr lang="tr-TR" sz="1200" b="1" dirty="0">
                <a:solidFill>
                  <a:srgbClr val="2A9595"/>
                </a:solidFill>
              </a:rPr>
              <a:t>Klinkere gömülü emisyonlar</a:t>
            </a:r>
          </a:p>
        </p:txBody>
      </p:sp>
      <p:sp>
        <p:nvSpPr>
          <p:cNvPr id="15" name="Dikdörtgen 14">
            <a:extLst>
              <a:ext uri="{FF2B5EF4-FFF2-40B4-BE49-F238E27FC236}">
                <a16:creationId xmlns:a16="http://schemas.microsoft.com/office/drawing/2014/main" id="{7A361D7D-AB3D-4892-A1D3-7F574AB835CE}"/>
              </a:ext>
            </a:extLst>
          </p:cNvPr>
          <p:cNvSpPr/>
          <p:nvPr/>
        </p:nvSpPr>
        <p:spPr>
          <a:xfrm>
            <a:off x="8114581" y="2955985"/>
            <a:ext cx="940279" cy="379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3B9B9B"/>
                </a:solidFill>
              </a:rPr>
              <a:t>Çimento öğütme</a:t>
            </a:r>
          </a:p>
        </p:txBody>
      </p:sp>
      <p:sp>
        <p:nvSpPr>
          <p:cNvPr id="16" name="Dikdörtgen: Yuvarlatılmış Köşeler 15">
            <a:extLst>
              <a:ext uri="{FF2B5EF4-FFF2-40B4-BE49-F238E27FC236}">
                <a16:creationId xmlns:a16="http://schemas.microsoft.com/office/drawing/2014/main" id="{F4A10CE5-2200-41E6-A6FD-E397D630636C}"/>
              </a:ext>
            </a:extLst>
          </p:cNvPr>
          <p:cNvSpPr/>
          <p:nvPr/>
        </p:nvSpPr>
        <p:spPr>
          <a:xfrm>
            <a:off x="7128295" y="2401020"/>
            <a:ext cx="992037"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Alçıtaşı</a:t>
            </a:r>
          </a:p>
        </p:txBody>
      </p:sp>
      <p:sp>
        <p:nvSpPr>
          <p:cNvPr id="17" name="Dikdörtgen: Yuvarlatılmış Köşeler 16">
            <a:extLst>
              <a:ext uri="{FF2B5EF4-FFF2-40B4-BE49-F238E27FC236}">
                <a16:creationId xmlns:a16="http://schemas.microsoft.com/office/drawing/2014/main" id="{6AEC9C70-9C34-4297-9B9F-808CECDFC48C}"/>
              </a:ext>
            </a:extLst>
          </p:cNvPr>
          <p:cNvSpPr/>
          <p:nvPr/>
        </p:nvSpPr>
        <p:spPr>
          <a:xfrm>
            <a:off x="9014604" y="2389519"/>
            <a:ext cx="992037"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Diğer bileşenler</a:t>
            </a:r>
          </a:p>
        </p:txBody>
      </p:sp>
      <p:sp>
        <p:nvSpPr>
          <p:cNvPr id="19" name="Dikdörtgen: Yuvarlatılmış Köşeler 18">
            <a:extLst>
              <a:ext uri="{FF2B5EF4-FFF2-40B4-BE49-F238E27FC236}">
                <a16:creationId xmlns:a16="http://schemas.microsoft.com/office/drawing/2014/main" id="{94B12B07-72C3-45A0-AEB7-51D0134A4B0E}"/>
              </a:ext>
            </a:extLst>
          </p:cNvPr>
          <p:cNvSpPr/>
          <p:nvPr/>
        </p:nvSpPr>
        <p:spPr>
          <a:xfrm>
            <a:off x="8065698" y="1716658"/>
            <a:ext cx="992037" cy="258792"/>
          </a:xfrm>
          <a:prstGeom prst="roundRect">
            <a:avLst/>
          </a:prstGeom>
          <a:solidFill>
            <a:srgbClr val="BEDFDF"/>
          </a:solidFill>
          <a:ln>
            <a:solidFill>
              <a:srgbClr val="BFDFD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Klinker</a:t>
            </a:r>
          </a:p>
        </p:txBody>
      </p:sp>
      <p:sp>
        <p:nvSpPr>
          <p:cNvPr id="20" name="Dikdörtgen: Yuvarlatılmış Köşeler 19">
            <a:extLst>
              <a:ext uri="{FF2B5EF4-FFF2-40B4-BE49-F238E27FC236}">
                <a16:creationId xmlns:a16="http://schemas.microsoft.com/office/drawing/2014/main" id="{6C05951E-B0B3-4C3A-AFF7-A1ABFA0CF414}"/>
              </a:ext>
            </a:extLst>
          </p:cNvPr>
          <p:cNvSpPr/>
          <p:nvPr/>
        </p:nvSpPr>
        <p:spPr>
          <a:xfrm>
            <a:off x="6616461" y="3019247"/>
            <a:ext cx="992037" cy="258792"/>
          </a:xfrm>
          <a:prstGeom prst="roundRect">
            <a:avLst/>
          </a:prstGeom>
          <a:solidFill>
            <a:srgbClr val="BEDFDF"/>
          </a:solidFill>
          <a:ln>
            <a:solidFill>
              <a:srgbClr val="BFDFD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err="1">
                <a:solidFill>
                  <a:srgbClr val="585674"/>
                </a:solidFill>
              </a:rPr>
              <a:t>Kalsine</a:t>
            </a:r>
            <a:r>
              <a:rPr lang="tr-TR" sz="1000" b="1" dirty="0">
                <a:solidFill>
                  <a:srgbClr val="585674"/>
                </a:solidFill>
              </a:rPr>
              <a:t> killer</a:t>
            </a:r>
          </a:p>
        </p:txBody>
      </p:sp>
      <p:sp>
        <p:nvSpPr>
          <p:cNvPr id="21" name="Bulut 20">
            <a:extLst>
              <a:ext uri="{FF2B5EF4-FFF2-40B4-BE49-F238E27FC236}">
                <a16:creationId xmlns:a16="http://schemas.microsoft.com/office/drawing/2014/main" id="{6F82ED50-30E3-4B0A-9A9E-4FC01A002FD0}"/>
              </a:ext>
            </a:extLst>
          </p:cNvPr>
          <p:cNvSpPr/>
          <p:nvPr/>
        </p:nvSpPr>
        <p:spPr>
          <a:xfrm>
            <a:off x="10426460" y="2955985"/>
            <a:ext cx="914400" cy="370935"/>
          </a:xfrm>
          <a:prstGeom prst="cloud">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CO</a:t>
            </a:r>
            <a:r>
              <a:rPr lang="tr-TR" baseline="-25000" dirty="0">
                <a:solidFill>
                  <a:schemeClr val="tx1"/>
                </a:solidFill>
              </a:rPr>
              <a:t>2</a:t>
            </a:r>
          </a:p>
        </p:txBody>
      </p:sp>
      <p:sp>
        <p:nvSpPr>
          <p:cNvPr id="22" name="Dikdörtgen 21">
            <a:extLst>
              <a:ext uri="{FF2B5EF4-FFF2-40B4-BE49-F238E27FC236}">
                <a16:creationId xmlns:a16="http://schemas.microsoft.com/office/drawing/2014/main" id="{C993E2AF-8C8F-4BDF-A325-49791C289ADC}"/>
              </a:ext>
            </a:extLst>
          </p:cNvPr>
          <p:cNvSpPr/>
          <p:nvPr/>
        </p:nvSpPr>
        <p:spPr>
          <a:xfrm>
            <a:off x="9661585" y="3519577"/>
            <a:ext cx="1932316" cy="540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b="1" dirty="0">
                <a:solidFill>
                  <a:srgbClr val="2A9595"/>
                </a:solidFill>
              </a:rPr>
              <a:t>Sistem sınırları: </a:t>
            </a:r>
          </a:p>
          <a:p>
            <a:pPr algn="r"/>
            <a:r>
              <a:rPr lang="tr-TR" sz="1200" b="1" dirty="0">
                <a:solidFill>
                  <a:srgbClr val="2A9595"/>
                </a:solidFill>
              </a:rPr>
              <a:t>gömülü emisyonlar</a:t>
            </a:r>
          </a:p>
          <a:p>
            <a:pPr algn="r"/>
            <a:r>
              <a:rPr lang="tr-TR" sz="1200" b="1" dirty="0">
                <a:solidFill>
                  <a:srgbClr val="2A9595"/>
                </a:solidFill>
              </a:rPr>
              <a:t>(</a:t>
            </a:r>
            <a:r>
              <a:rPr lang="tr-TR" sz="1200" b="1" dirty="0" err="1">
                <a:solidFill>
                  <a:srgbClr val="2A9595"/>
                </a:solidFill>
              </a:rPr>
              <a:t>Portland</a:t>
            </a:r>
            <a:r>
              <a:rPr lang="tr-TR" sz="1200" b="1" dirty="0">
                <a:solidFill>
                  <a:srgbClr val="2A9595"/>
                </a:solidFill>
              </a:rPr>
              <a:t>) çimento</a:t>
            </a:r>
            <a:r>
              <a:rPr lang="tr-TR" sz="1200" b="1" dirty="0">
                <a:solidFill>
                  <a:srgbClr val="8AC5C5"/>
                </a:solidFill>
              </a:rPr>
              <a:t> </a:t>
            </a:r>
          </a:p>
        </p:txBody>
      </p:sp>
      <p:sp>
        <p:nvSpPr>
          <p:cNvPr id="23" name="Dikdörtgen 22">
            <a:extLst>
              <a:ext uri="{FF2B5EF4-FFF2-40B4-BE49-F238E27FC236}">
                <a16:creationId xmlns:a16="http://schemas.microsoft.com/office/drawing/2014/main" id="{1A92091B-5722-4DBF-B7BA-0491C463545F}"/>
              </a:ext>
            </a:extLst>
          </p:cNvPr>
          <p:cNvSpPr/>
          <p:nvPr/>
        </p:nvSpPr>
        <p:spPr>
          <a:xfrm>
            <a:off x="5512278" y="5253487"/>
            <a:ext cx="1141562" cy="448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3B9B9B"/>
                </a:solidFill>
              </a:rPr>
              <a:t>Şaplı çimento Üretimi</a:t>
            </a:r>
          </a:p>
        </p:txBody>
      </p:sp>
      <p:sp>
        <p:nvSpPr>
          <p:cNvPr id="24" name="Bulut 23">
            <a:extLst>
              <a:ext uri="{FF2B5EF4-FFF2-40B4-BE49-F238E27FC236}">
                <a16:creationId xmlns:a16="http://schemas.microsoft.com/office/drawing/2014/main" id="{381446C5-FA53-438A-8774-D80C7AE17DA4}"/>
              </a:ext>
            </a:extLst>
          </p:cNvPr>
          <p:cNvSpPr/>
          <p:nvPr/>
        </p:nvSpPr>
        <p:spPr>
          <a:xfrm>
            <a:off x="7740769" y="5282241"/>
            <a:ext cx="914400" cy="370935"/>
          </a:xfrm>
          <a:prstGeom prst="cloud">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CO</a:t>
            </a:r>
            <a:r>
              <a:rPr lang="tr-TR" baseline="-25000" dirty="0">
                <a:solidFill>
                  <a:schemeClr val="tx1"/>
                </a:solidFill>
              </a:rPr>
              <a:t>2</a:t>
            </a:r>
          </a:p>
        </p:txBody>
      </p:sp>
      <p:sp>
        <p:nvSpPr>
          <p:cNvPr id="25" name="Dikdörtgen: Yuvarlatılmış Köşeler 24">
            <a:extLst>
              <a:ext uri="{FF2B5EF4-FFF2-40B4-BE49-F238E27FC236}">
                <a16:creationId xmlns:a16="http://schemas.microsoft.com/office/drawing/2014/main" id="{2A91E994-50A3-4901-8A4A-7273553B3396}"/>
              </a:ext>
            </a:extLst>
          </p:cNvPr>
          <p:cNvSpPr/>
          <p:nvPr/>
        </p:nvSpPr>
        <p:spPr>
          <a:xfrm>
            <a:off x="8048446" y="3683480"/>
            <a:ext cx="992037" cy="258792"/>
          </a:xfrm>
          <a:prstGeom prst="roundRect">
            <a:avLst/>
          </a:prstGeom>
          <a:solidFill>
            <a:srgbClr val="BEDFDF"/>
          </a:solidFill>
          <a:ln>
            <a:solidFill>
              <a:srgbClr val="BFDFD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Çimento (</a:t>
            </a:r>
            <a:r>
              <a:rPr lang="tr-TR" sz="1000" b="1" dirty="0" err="1">
                <a:solidFill>
                  <a:srgbClr val="585674"/>
                </a:solidFill>
              </a:rPr>
              <a:t>Portland</a:t>
            </a:r>
            <a:r>
              <a:rPr lang="tr-TR" sz="1000" b="1" dirty="0">
                <a:solidFill>
                  <a:srgbClr val="585674"/>
                </a:solidFill>
              </a:rPr>
              <a:t>)</a:t>
            </a:r>
          </a:p>
        </p:txBody>
      </p:sp>
      <p:sp>
        <p:nvSpPr>
          <p:cNvPr id="26" name="Dikdörtgen: Yuvarlatılmış Köşeler 25">
            <a:extLst>
              <a:ext uri="{FF2B5EF4-FFF2-40B4-BE49-F238E27FC236}">
                <a16:creationId xmlns:a16="http://schemas.microsoft.com/office/drawing/2014/main" id="{64CB12A0-D208-4A07-8E88-09C37ADE6546}"/>
              </a:ext>
            </a:extLst>
          </p:cNvPr>
          <p:cNvSpPr/>
          <p:nvPr/>
        </p:nvSpPr>
        <p:spPr>
          <a:xfrm>
            <a:off x="5578416" y="6259901"/>
            <a:ext cx="992037" cy="258792"/>
          </a:xfrm>
          <a:prstGeom prst="roundRect">
            <a:avLst/>
          </a:prstGeom>
          <a:solidFill>
            <a:srgbClr val="BEDFDF"/>
          </a:solidFill>
          <a:ln>
            <a:solidFill>
              <a:srgbClr val="BFDFD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Şaplı Çimento</a:t>
            </a:r>
          </a:p>
        </p:txBody>
      </p:sp>
      <p:sp>
        <p:nvSpPr>
          <p:cNvPr id="27" name="Dikdörtgen: Yuvarlatılmış Köşeler 26">
            <a:extLst>
              <a:ext uri="{FF2B5EF4-FFF2-40B4-BE49-F238E27FC236}">
                <a16:creationId xmlns:a16="http://schemas.microsoft.com/office/drawing/2014/main" id="{D44D0F27-C5C3-4888-A918-EC06AE17C7A5}"/>
              </a:ext>
            </a:extLst>
          </p:cNvPr>
          <p:cNvSpPr/>
          <p:nvPr/>
        </p:nvSpPr>
        <p:spPr>
          <a:xfrm>
            <a:off x="3890513" y="5348378"/>
            <a:ext cx="992037"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Alümin</a:t>
            </a:r>
          </a:p>
        </p:txBody>
      </p:sp>
      <p:sp>
        <p:nvSpPr>
          <p:cNvPr id="28" name="Dikdörtgen: Yuvarlatılmış Köşeler 27">
            <a:extLst>
              <a:ext uri="{FF2B5EF4-FFF2-40B4-BE49-F238E27FC236}">
                <a16:creationId xmlns:a16="http://schemas.microsoft.com/office/drawing/2014/main" id="{D623441B-AB0F-487D-B558-653F11F0571B}"/>
              </a:ext>
            </a:extLst>
          </p:cNvPr>
          <p:cNvSpPr/>
          <p:nvPr/>
        </p:nvSpPr>
        <p:spPr>
          <a:xfrm>
            <a:off x="5526658" y="4431103"/>
            <a:ext cx="992037"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Kireçtaşı</a:t>
            </a:r>
          </a:p>
        </p:txBody>
      </p:sp>
      <p:sp>
        <p:nvSpPr>
          <p:cNvPr id="29" name="Dikdörtgen: Yuvarlatılmış Köşeler 28">
            <a:extLst>
              <a:ext uri="{FF2B5EF4-FFF2-40B4-BE49-F238E27FC236}">
                <a16:creationId xmlns:a16="http://schemas.microsoft.com/office/drawing/2014/main" id="{F57888BC-57D9-42AA-B557-2831E13AFFBD}"/>
              </a:ext>
            </a:extLst>
          </p:cNvPr>
          <p:cNvSpPr/>
          <p:nvPr/>
        </p:nvSpPr>
        <p:spPr>
          <a:xfrm>
            <a:off x="7197307" y="4428228"/>
            <a:ext cx="992037"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Boksit</a:t>
            </a:r>
          </a:p>
        </p:txBody>
      </p:sp>
      <p:sp>
        <p:nvSpPr>
          <p:cNvPr id="30" name="Dikdörtgen: Yuvarlatılmış Köşeler 29">
            <a:extLst>
              <a:ext uri="{FF2B5EF4-FFF2-40B4-BE49-F238E27FC236}">
                <a16:creationId xmlns:a16="http://schemas.microsoft.com/office/drawing/2014/main" id="{8897550D-9982-40D9-A6D1-A95810A766A9}"/>
              </a:ext>
            </a:extLst>
          </p:cNvPr>
          <p:cNvSpPr/>
          <p:nvPr/>
        </p:nvSpPr>
        <p:spPr>
          <a:xfrm>
            <a:off x="3853132" y="4425354"/>
            <a:ext cx="1147313" cy="258792"/>
          </a:xfrm>
          <a:prstGeom prst="roundRect">
            <a:avLst/>
          </a:prstGeom>
          <a:solidFill>
            <a:srgbClr val="FFBEC9"/>
          </a:solidFill>
          <a:ln>
            <a:solidFill>
              <a:srgbClr val="FFB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rgbClr val="585674"/>
                </a:solidFill>
              </a:rPr>
              <a:t>Yakıt ve alternatif yakıtlar</a:t>
            </a:r>
          </a:p>
        </p:txBody>
      </p:sp>
      <p:sp>
        <p:nvSpPr>
          <p:cNvPr id="31" name="Dikdörtgen 30">
            <a:extLst>
              <a:ext uri="{FF2B5EF4-FFF2-40B4-BE49-F238E27FC236}">
                <a16:creationId xmlns:a16="http://schemas.microsoft.com/office/drawing/2014/main" id="{F29CC544-4384-4BAF-BE0D-09B738043CAC}"/>
              </a:ext>
            </a:extLst>
          </p:cNvPr>
          <p:cNvSpPr/>
          <p:nvPr/>
        </p:nvSpPr>
        <p:spPr>
          <a:xfrm>
            <a:off x="6909759" y="6208143"/>
            <a:ext cx="2007078" cy="540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b="1" dirty="0">
                <a:solidFill>
                  <a:srgbClr val="2A9595"/>
                </a:solidFill>
              </a:rPr>
              <a:t>Sistem sınırları: </a:t>
            </a:r>
          </a:p>
          <a:p>
            <a:pPr algn="r"/>
            <a:r>
              <a:rPr lang="tr-TR" sz="1200" b="1" dirty="0">
                <a:solidFill>
                  <a:srgbClr val="2A9595"/>
                </a:solidFill>
              </a:rPr>
              <a:t>gömülü emisyonlar</a:t>
            </a:r>
          </a:p>
          <a:p>
            <a:pPr algn="r"/>
            <a:r>
              <a:rPr lang="tr-TR" sz="1200" b="1" dirty="0">
                <a:solidFill>
                  <a:srgbClr val="2A9595"/>
                </a:solidFill>
              </a:rPr>
              <a:t>Şaplı (</a:t>
            </a:r>
            <a:r>
              <a:rPr lang="tr-TR" sz="1200" b="1" dirty="0" err="1">
                <a:solidFill>
                  <a:srgbClr val="2A9595"/>
                </a:solidFill>
              </a:rPr>
              <a:t>aluminous</a:t>
            </a:r>
            <a:r>
              <a:rPr lang="tr-TR" sz="1200" b="1" dirty="0">
                <a:solidFill>
                  <a:srgbClr val="2A9595"/>
                </a:solidFill>
              </a:rPr>
              <a:t>) çimento</a:t>
            </a:r>
            <a:endParaRPr lang="tr-TR" sz="1200" b="1" dirty="0">
              <a:solidFill>
                <a:srgbClr val="8AC5C5"/>
              </a:solidFill>
            </a:endParaRPr>
          </a:p>
        </p:txBody>
      </p:sp>
    </p:spTree>
    <p:extLst>
      <p:ext uri="{BB962C8B-B14F-4D97-AF65-F5344CB8AC3E}">
        <p14:creationId xmlns:p14="http://schemas.microsoft.com/office/powerpoint/2010/main" val="3140292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9830E22-ACEC-49E8-9180-E7792BFD9B80}"/>
              </a:ext>
            </a:extLst>
          </p:cNvPr>
          <p:cNvPicPr>
            <a:picLocks noChangeAspect="1"/>
          </p:cNvPicPr>
          <p:nvPr/>
        </p:nvPicPr>
        <p:blipFill rotWithShape="1">
          <a:blip r:embed="rId3"/>
          <a:srcRect l="11479" t="36155" r="30665" b="15593"/>
          <a:stretch/>
        </p:blipFill>
        <p:spPr>
          <a:xfrm>
            <a:off x="1595120" y="1706880"/>
            <a:ext cx="10048240" cy="4772558"/>
          </a:xfrm>
          <a:prstGeom prst="rect">
            <a:avLst/>
          </a:prstGeom>
          <a:ln>
            <a:solidFill>
              <a:schemeClr val="tx1"/>
            </a:solidFill>
          </a:ln>
        </p:spPr>
      </p:pic>
      <p:sp>
        <p:nvSpPr>
          <p:cNvPr id="4" name="Title 3">
            <a:extLst>
              <a:ext uri="{FF2B5EF4-FFF2-40B4-BE49-F238E27FC236}">
                <a16:creationId xmlns:a16="http://schemas.microsoft.com/office/drawing/2014/main" id="{575A5A38-C5FD-4350-A322-CFAA63DC0C36}"/>
              </a:ext>
            </a:extLst>
          </p:cNvPr>
          <p:cNvSpPr txBox="1">
            <a:spLocks/>
          </p:cNvSpPr>
          <p:nvPr/>
        </p:nvSpPr>
        <p:spPr>
          <a:xfrm>
            <a:off x="2327567" y="708491"/>
            <a:ext cx="9167748"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solidFill>
                  <a:srgbClr val="2A3E6E"/>
                </a:solidFill>
                <a:latin typeface="Myriad Pro" panose="020B0503030403020204" pitchFamily="34" charset="0"/>
                <a:ea typeface="+mn-ea"/>
                <a:cs typeface="+mn-cs"/>
              </a:rPr>
              <a:t>Çimento Sektöründe İzleme Yöntemi</a:t>
            </a:r>
            <a:endParaRPr lang="en-US" sz="2800" b="1" dirty="0">
              <a:solidFill>
                <a:srgbClr val="2A3E6E"/>
              </a:solidFill>
              <a:latin typeface="Myriad Pro" panose="020B0503030403020204" pitchFamily="34" charset="0"/>
              <a:ea typeface="+mn-ea"/>
              <a:cs typeface="+mn-cs"/>
            </a:endParaRPr>
          </a:p>
        </p:txBody>
      </p:sp>
      <p:sp>
        <p:nvSpPr>
          <p:cNvPr id="2" name="Dikdörtgen 1">
            <a:extLst>
              <a:ext uri="{FF2B5EF4-FFF2-40B4-BE49-F238E27FC236}">
                <a16:creationId xmlns:a16="http://schemas.microsoft.com/office/drawing/2014/main" id="{7F242F24-C9EC-4C81-B240-5D69752574BA}"/>
              </a:ext>
            </a:extLst>
          </p:cNvPr>
          <p:cNvSpPr/>
          <p:nvPr/>
        </p:nvSpPr>
        <p:spPr>
          <a:xfrm>
            <a:off x="4779034" y="2113472"/>
            <a:ext cx="992037" cy="431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err="1">
                <a:solidFill>
                  <a:schemeClr val="tx1"/>
                </a:solidFill>
              </a:rPr>
              <a:t>Farin</a:t>
            </a:r>
            <a:r>
              <a:rPr lang="tr-TR" sz="1100" b="1" dirty="0">
                <a:solidFill>
                  <a:schemeClr val="tx1"/>
                </a:solidFill>
              </a:rPr>
              <a:t> Karıştırma</a:t>
            </a:r>
          </a:p>
        </p:txBody>
      </p:sp>
      <p:sp>
        <p:nvSpPr>
          <p:cNvPr id="5" name="Dikdörtgen 4">
            <a:extLst>
              <a:ext uri="{FF2B5EF4-FFF2-40B4-BE49-F238E27FC236}">
                <a16:creationId xmlns:a16="http://schemas.microsoft.com/office/drawing/2014/main" id="{EB134778-CEF5-49F7-86B0-89994741C9D2}"/>
              </a:ext>
            </a:extLst>
          </p:cNvPr>
          <p:cNvSpPr/>
          <p:nvPr/>
        </p:nvSpPr>
        <p:spPr>
          <a:xfrm>
            <a:off x="4931434" y="3114134"/>
            <a:ext cx="667109" cy="178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err="1">
                <a:solidFill>
                  <a:schemeClr val="tx1"/>
                </a:solidFill>
              </a:rPr>
              <a:t>Farin</a:t>
            </a:r>
            <a:endParaRPr lang="tr-TR" sz="1100" b="1" dirty="0">
              <a:solidFill>
                <a:schemeClr val="tx1"/>
              </a:solidFill>
            </a:endParaRPr>
          </a:p>
        </p:txBody>
      </p:sp>
      <p:sp>
        <p:nvSpPr>
          <p:cNvPr id="6" name="Dikdörtgen 5">
            <a:extLst>
              <a:ext uri="{FF2B5EF4-FFF2-40B4-BE49-F238E27FC236}">
                <a16:creationId xmlns:a16="http://schemas.microsoft.com/office/drawing/2014/main" id="{2F3280CD-07CC-42B8-B988-BF23F3531F55}"/>
              </a:ext>
            </a:extLst>
          </p:cNvPr>
          <p:cNvSpPr/>
          <p:nvPr/>
        </p:nvSpPr>
        <p:spPr>
          <a:xfrm>
            <a:off x="4758906" y="3879011"/>
            <a:ext cx="992037" cy="431320"/>
          </a:xfrm>
          <a:prstGeom prst="rect">
            <a:avLst/>
          </a:prstGeom>
          <a:solidFill>
            <a:srgbClr val="B6DCD0"/>
          </a:solidFill>
          <a:ln>
            <a:solidFill>
              <a:srgbClr val="B6DC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solidFill>
              </a:rPr>
              <a:t>Klinker Üretimi</a:t>
            </a:r>
          </a:p>
        </p:txBody>
      </p:sp>
      <p:sp>
        <p:nvSpPr>
          <p:cNvPr id="7" name="Dikdörtgen: Yuvarlatılmış Köşeler 6">
            <a:extLst>
              <a:ext uri="{FF2B5EF4-FFF2-40B4-BE49-F238E27FC236}">
                <a16:creationId xmlns:a16="http://schemas.microsoft.com/office/drawing/2014/main" id="{09339126-3D99-4A13-91D3-B936D98CF2D3}"/>
              </a:ext>
            </a:extLst>
          </p:cNvPr>
          <p:cNvSpPr/>
          <p:nvPr/>
        </p:nvSpPr>
        <p:spPr>
          <a:xfrm>
            <a:off x="6771734" y="3916392"/>
            <a:ext cx="638355" cy="362310"/>
          </a:xfrm>
          <a:prstGeom prst="roundRect">
            <a:avLst>
              <a:gd name="adj" fmla="val 0"/>
            </a:avLst>
          </a:prstGeom>
          <a:solidFill>
            <a:srgbClr val="F6D0D0"/>
          </a:solidFill>
          <a:ln>
            <a:solidFill>
              <a:srgbClr val="F6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dirty="0">
                <a:solidFill>
                  <a:schemeClr val="tx1"/>
                </a:solidFill>
              </a:rPr>
              <a:t>Çimento klinkeri</a:t>
            </a:r>
          </a:p>
        </p:txBody>
      </p:sp>
      <p:sp>
        <p:nvSpPr>
          <p:cNvPr id="8" name="Dikdörtgen 7">
            <a:extLst>
              <a:ext uri="{FF2B5EF4-FFF2-40B4-BE49-F238E27FC236}">
                <a16:creationId xmlns:a16="http://schemas.microsoft.com/office/drawing/2014/main" id="{C234B751-7300-40D2-A2EE-04092E1056B9}"/>
              </a:ext>
            </a:extLst>
          </p:cNvPr>
          <p:cNvSpPr/>
          <p:nvPr/>
        </p:nvSpPr>
        <p:spPr>
          <a:xfrm>
            <a:off x="8379125" y="3873261"/>
            <a:ext cx="1032294" cy="468701"/>
          </a:xfrm>
          <a:prstGeom prst="rect">
            <a:avLst/>
          </a:prstGeom>
          <a:solidFill>
            <a:srgbClr val="B6DCD0"/>
          </a:solidFill>
          <a:ln>
            <a:solidFill>
              <a:srgbClr val="B6DC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solidFill>
              </a:rPr>
              <a:t>Çimento Değirmeni</a:t>
            </a:r>
          </a:p>
        </p:txBody>
      </p:sp>
      <p:sp>
        <p:nvSpPr>
          <p:cNvPr id="9" name="Dikdörtgen 8">
            <a:extLst>
              <a:ext uri="{FF2B5EF4-FFF2-40B4-BE49-F238E27FC236}">
                <a16:creationId xmlns:a16="http://schemas.microsoft.com/office/drawing/2014/main" id="{D8845844-8985-43E8-A2EC-9160DD3B07E1}"/>
              </a:ext>
            </a:extLst>
          </p:cNvPr>
          <p:cNvSpPr/>
          <p:nvPr/>
        </p:nvSpPr>
        <p:spPr>
          <a:xfrm>
            <a:off x="1860430" y="1785667"/>
            <a:ext cx="1762664" cy="290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dirty="0">
                <a:solidFill>
                  <a:schemeClr val="tx1"/>
                </a:solidFill>
              </a:rPr>
              <a:t>Kireçtaşı</a:t>
            </a:r>
          </a:p>
        </p:txBody>
      </p:sp>
      <p:sp>
        <p:nvSpPr>
          <p:cNvPr id="10" name="Dikdörtgen 9">
            <a:extLst>
              <a:ext uri="{FF2B5EF4-FFF2-40B4-BE49-F238E27FC236}">
                <a16:creationId xmlns:a16="http://schemas.microsoft.com/office/drawing/2014/main" id="{1BA89D4A-E762-4F26-8494-26347CA86B75}"/>
              </a:ext>
            </a:extLst>
          </p:cNvPr>
          <p:cNvSpPr/>
          <p:nvPr/>
        </p:nvSpPr>
        <p:spPr>
          <a:xfrm>
            <a:off x="1831675" y="2231365"/>
            <a:ext cx="1762664" cy="290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dirty="0">
                <a:solidFill>
                  <a:schemeClr val="tx1"/>
                </a:solidFill>
              </a:rPr>
              <a:t>Diğer mineraller</a:t>
            </a:r>
          </a:p>
        </p:txBody>
      </p:sp>
      <p:sp>
        <p:nvSpPr>
          <p:cNvPr id="11" name="Dikdörtgen 10">
            <a:extLst>
              <a:ext uri="{FF2B5EF4-FFF2-40B4-BE49-F238E27FC236}">
                <a16:creationId xmlns:a16="http://schemas.microsoft.com/office/drawing/2014/main" id="{B06D6017-2F3B-4C04-A928-DF1F382272E7}"/>
              </a:ext>
            </a:extLst>
          </p:cNvPr>
          <p:cNvSpPr/>
          <p:nvPr/>
        </p:nvSpPr>
        <p:spPr>
          <a:xfrm>
            <a:off x="1805796" y="3171645"/>
            <a:ext cx="1762664" cy="290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dirty="0">
                <a:solidFill>
                  <a:schemeClr val="tx1"/>
                </a:solidFill>
              </a:rPr>
              <a:t>Kömür</a:t>
            </a:r>
          </a:p>
        </p:txBody>
      </p:sp>
      <p:sp>
        <p:nvSpPr>
          <p:cNvPr id="12" name="Dikdörtgen 11">
            <a:extLst>
              <a:ext uri="{FF2B5EF4-FFF2-40B4-BE49-F238E27FC236}">
                <a16:creationId xmlns:a16="http://schemas.microsoft.com/office/drawing/2014/main" id="{9C97B19F-8D3F-4DBD-B967-179FD4FBC944}"/>
              </a:ext>
            </a:extLst>
          </p:cNvPr>
          <p:cNvSpPr/>
          <p:nvPr/>
        </p:nvSpPr>
        <p:spPr>
          <a:xfrm>
            <a:off x="1811547" y="3683480"/>
            <a:ext cx="1762664" cy="34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dirty="0">
                <a:solidFill>
                  <a:schemeClr val="tx1"/>
                </a:solidFill>
              </a:rPr>
              <a:t>Evsel Atıktan Türetilmiş Yakıtlar</a:t>
            </a:r>
          </a:p>
        </p:txBody>
      </p:sp>
      <p:sp>
        <p:nvSpPr>
          <p:cNvPr id="13" name="Dikdörtgen 12">
            <a:extLst>
              <a:ext uri="{FF2B5EF4-FFF2-40B4-BE49-F238E27FC236}">
                <a16:creationId xmlns:a16="http://schemas.microsoft.com/office/drawing/2014/main" id="{43350189-170D-4E25-84C6-FC8A58678FDE}"/>
              </a:ext>
            </a:extLst>
          </p:cNvPr>
          <p:cNvSpPr/>
          <p:nvPr/>
        </p:nvSpPr>
        <p:spPr>
          <a:xfrm>
            <a:off x="1791418" y="4146431"/>
            <a:ext cx="1762664" cy="34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dirty="0">
                <a:solidFill>
                  <a:schemeClr val="tx1"/>
                </a:solidFill>
              </a:rPr>
              <a:t>Ağır Yakıtlar (HFO)</a:t>
            </a:r>
          </a:p>
        </p:txBody>
      </p:sp>
      <p:sp>
        <p:nvSpPr>
          <p:cNvPr id="14" name="Dikdörtgen 13">
            <a:extLst>
              <a:ext uri="{FF2B5EF4-FFF2-40B4-BE49-F238E27FC236}">
                <a16:creationId xmlns:a16="http://schemas.microsoft.com/office/drawing/2014/main" id="{8927AAB6-35E0-41F5-8010-69143B13FF94}"/>
              </a:ext>
            </a:extLst>
          </p:cNvPr>
          <p:cNvSpPr/>
          <p:nvPr/>
        </p:nvSpPr>
        <p:spPr>
          <a:xfrm>
            <a:off x="1788543" y="4574877"/>
            <a:ext cx="1762664" cy="34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dirty="0">
                <a:solidFill>
                  <a:schemeClr val="tx1"/>
                </a:solidFill>
              </a:rPr>
              <a:t>Alçıtaşı</a:t>
            </a:r>
          </a:p>
        </p:txBody>
      </p:sp>
      <p:sp>
        <p:nvSpPr>
          <p:cNvPr id="15" name="Dikdörtgen 14">
            <a:extLst>
              <a:ext uri="{FF2B5EF4-FFF2-40B4-BE49-F238E27FC236}">
                <a16:creationId xmlns:a16="http://schemas.microsoft.com/office/drawing/2014/main" id="{B64BF843-9D85-42D3-89DE-450358372D80}"/>
              </a:ext>
            </a:extLst>
          </p:cNvPr>
          <p:cNvSpPr/>
          <p:nvPr/>
        </p:nvSpPr>
        <p:spPr>
          <a:xfrm>
            <a:off x="1777041" y="5503654"/>
            <a:ext cx="1762664" cy="34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200" b="1" dirty="0">
                <a:solidFill>
                  <a:srgbClr val="499ABE"/>
                </a:solidFill>
              </a:rPr>
              <a:t>Elektrik</a:t>
            </a:r>
          </a:p>
        </p:txBody>
      </p:sp>
      <p:sp>
        <p:nvSpPr>
          <p:cNvPr id="16" name="Dikdörtgen 15">
            <a:extLst>
              <a:ext uri="{FF2B5EF4-FFF2-40B4-BE49-F238E27FC236}">
                <a16:creationId xmlns:a16="http://schemas.microsoft.com/office/drawing/2014/main" id="{51A5B654-B709-4DDB-BEA9-B699EFAF11E2}"/>
              </a:ext>
            </a:extLst>
          </p:cNvPr>
          <p:cNvSpPr/>
          <p:nvPr/>
        </p:nvSpPr>
        <p:spPr>
          <a:xfrm>
            <a:off x="5888965" y="5198854"/>
            <a:ext cx="1762664" cy="34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b="1" dirty="0">
                <a:solidFill>
                  <a:srgbClr val="C00000"/>
                </a:solidFill>
              </a:rPr>
              <a:t>Üretim süreci-1</a:t>
            </a:r>
          </a:p>
        </p:txBody>
      </p:sp>
      <p:sp>
        <p:nvSpPr>
          <p:cNvPr id="17" name="Dikdörtgen 16">
            <a:extLst>
              <a:ext uri="{FF2B5EF4-FFF2-40B4-BE49-F238E27FC236}">
                <a16:creationId xmlns:a16="http://schemas.microsoft.com/office/drawing/2014/main" id="{D9EF5C87-E229-4F7F-8927-2462B268BFA0}"/>
              </a:ext>
            </a:extLst>
          </p:cNvPr>
          <p:cNvSpPr/>
          <p:nvPr/>
        </p:nvSpPr>
        <p:spPr>
          <a:xfrm>
            <a:off x="9086489" y="5204605"/>
            <a:ext cx="2162355" cy="345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1200" b="1" dirty="0">
                <a:solidFill>
                  <a:srgbClr val="C00000"/>
                </a:solidFill>
              </a:rPr>
              <a:t>Üretim süreci-2</a:t>
            </a:r>
          </a:p>
        </p:txBody>
      </p:sp>
      <p:sp>
        <p:nvSpPr>
          <p:cNvPr id="18" name="Dikdörtgen: Yuvarlatılmış Köşeler 17">
            <a:extLst>
              <a:ext uri="{FF2B5EF4-FFF2-40B4-BE49-F238E27FC236}">
                <a16:creationId xmlns:a16="http://schemas.microsoft.com/office/drawing/2014/main" id="{D5E9A3F2-53B3-4361-8E1D-DF870A71450A}"/>
              </a:ext>
            </a:extLst>
          </p:cNvPr>
          <p:cNvSpPr/>
          <p:nvPr/>
        </p:nvSpPr>
        <p:spPr>
          <a:xfrm>
            <a:off x="10360326" y="3786996"/>
            <a:ext cx="698738" cy="612474"/>
          </a:xfrm>
          <a:prstGeom prst="roundRect">
            <a:avLst/>
          </a:prstGeom>
          <a:solidFill>
            <a:srgbClr val="F6D0D0"/>
          </a:solidFill>
          <a:ln>
            <a:solidFill>
              <a:srgbClr val="F6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err="1">
                <a:solidFill>
                  <a:schemeClr val="tx1"/>
                </a:solidFill>
              </a:rPr>
              <a:t>Portland</a:t>
            </a:r>
            <a:r>
              <a:rPr lang="tr-TR" sz="1000" b="1" dirty="0">
                <a:solidFill>
                  <a:schemeClr val="tx1"/>
                </a:solidFill>
              </a:rPr>
              <a:t> çimento</a:t>
            </a:r>
          </a:p>
          <a:p>
            <a:pPr algn="ctr"/>
            <a:endParaRPr lang="tr-TR" sz="400" b="1" dirty="0">
              <a:solidFill>
                <a:schemeClr val="tx1"/>
              </a:solidFill>
            </a:endParaRPr>
          </a:p>
          <a:p>
            <a:pPr algn="ctr"/>
            <a:r>
              <a:rPr lang="tr-TR" sz="1000" b="1" dirty="0">
                <a:solidFill>
                  <a:schemeClr val="tx1"/>
                </a:solidFill>
              </a:rPr>
              <a:t>GTIP 2523290</a:t>
            </a:r>
          </a:p>
        </p:txBody>
      </p:sp>
    </p:spTree>
    <p:extLst>
      <p:ext uri="{BB962C8B-B14F-4D97-AF65-F5344CB8AC3E}">
        <p14:creationId xmlns:p14="http://schemas.microsoft.com/office/powerpoint/2010/main" val="1358613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626386C-D112-403F-ACBA-7371DF4E08BE}"/>
              </a:ext>
            </a:extLst>
          </p:cNvPr>
          <p:cNvSpPr txBox="1">
            <a:spLocks/>
          </p:cNvSpPr>
          <p:nvPr/>
        </p:nvSpPr>
        <p:spPr>
          <a:xfrm>
            <a:off x="2372011" y="850996"/>
            <a:ext cx="9170806"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solidFill>
                  <a:srgbClr val="2A3E6E"/>
                </a:solidFill>
                <a:latin typeface="Myriad Pro" panose="020B0503030403020204" pitchFamily="34" charset="0"/>
                <a:ea typeface="+mn-ea"/>
                <a:cs typeface="+mn-cs"/>
              </a:rPr>
              <a:t>Doğrulama</a:t>
            </a:r>
            <a:endParaRPr lang="en-US" sz="2800" b="1" dirty="0">
              <a:solidFill>
                <a:srgbClr val="2A3E6E"/>
              </a:solidFill>
              <a:latin typeface="Myriad Pro" panose="020B0503030403020204" pitchFamily="34" charset="0"/>
              <a:ea typeface="+mn-ea"/>
              <a:cs typeface="+mn-cs"/>
            </a:endParaRPr>
          </a:p>
        </p:txBody>
      </p:sp>
      <p:sp>
        <p:nvSpPr>
          <p:cNvPr id="4" name="Rectangle 11">
            <a:extLst>
              <a:ext uri="{FF2B5EF4-FFF2-40B4-BE49-F238E27FC236}">
                <a16:creationId xmlns:a16="http://schemas.microsoft.com/office/drawing/2014/main" id="{4339D3B1-B4CF-4060-B4D2-62FFA2617622}"/>
              </a:ext>
            </a:extLst>
          </p:cNvPr>
          <p:cNvSpPr/>
          <p:nvPr/>
        </p:nvSpPr>
        <p:spPr>
          <a:xfrm>
            <a:off x="758651" y="1852550"/>
            <a:ext cx="10796039" cy="3606052"/>
          </a:xfrm>
          <a:prstGeom prst="rect">
            <a:avLst/>
          </a:prstGeom>
        </p:spPr>
        <p:txBody>
          <a:bodyPr wrap="square">
            <a:spAutoFit/>
          </a:bodyPr>
          <a:lstStyle/>
          <a:p>
            <a:pPr marL="285750" indent="-285750" algn="just">
              <a:lnSpc>
                <a:spcPct val="150000"/>
              </a:lnSpc>
              <a:spcBef>
                <a:spcPts val="600"/>
              </a:spcBef>
              <a:buFont typeface="Arial" panose="020B0604020202020204" pitchFamily="34" charset="0"/>
              <a:buChar char="•"/>
            </a:pPr>
            <a:r>
              <a:rPr lang="tr-TR" sz="1600" b="1" dirty="0">
                <a:solidFill>
                  <a:srgbClr val="2A3E6E"/>
                </a:solidFill>
                <a:latin typeface="Myriad Pro" panose="020B0503030403020204" pitchFamily="34" charset="0"/>
              </a:rPr>
              <a:t>Geçiş döneminde emisyon verilerinin doğrulanması ihtiyacı bulunmuyor</a:t>
            </a:r>
            <a:r>
              <a:rPr lang="tr-TR" sz="1600" dirty="0">
                <a:solidFill>
                  <a:srgbClr val="2A3E6E"/>
                </a:solidFill>
                <a:latin typeface="Myriad Pro" panose="020B0503030403020204" pitchFamily="34" charset="0"/>
              </a:rPr>
              <a:t>; ancak veri güvenliğini artıracak ilave bilgi paylaşımı ve emisyon izleme yöntemlerine geçiş dönemi uygulama mevzuatında dikkat çekiliyor.</a:t>
            </a:r>
          </a:p>
          <a:p>
            <a:pPr marL="285750" indent="-285750" algn="just">
              <a:lnSpc>
                <a:spcPct val="150000"/>
              </a:lnSpc>
              <a:spcBef>
                <a:spcPts val="600"/>
              </a:spcBef>
              <a:buFont typeface="Arial" panose="020B0604020202020204" pitchFamily="34" charset="0"/>
              <a:buChar char="•"/>
            </a:pPr>
            <a:r>
              <a:rPr lang="tr-TR" sz="1600" dirty="0">
                <a:solidFill>
                  <a:srgbClr val="2A3E6E"/>
                </a:solidFill>
                <a:latin typeface="Myriad Pro" panose="020B0503030403020204" pitchFamily="34" charset="0"/>
              </a:rPr>
              <a:t>2026 itibariyle başlayacak ana uygulama döneminde gerçekleşen emisyon verilerinin </a:t>
            </a:r>
            <a:r>
              <a:rPr lang="tr-TR" sz="1600" b="1" dirty="0">
                <a:solidFill>
                  <a:srgbClr val="2A3E6E"/>
                </a:solidFill>
                <a:latin typeface="Myriad Pro" panose="020B0503030403020204" pitchFamily="34" charset="0"/>
              </a:rPr>
              <a:t>akredite bir doğrulayıcı kuruluş </a:t>
            </a:r>
            <a:r>
              <a:rPr lang="tr-TR" sz="1600" dirty="0">
                <a:solidFill>
                  <a:srgbClr val="2A3E6E"/>
                </a:solidFill>
                <a:latin typeface="Myriad Pro" panose="020B0503030403020204" pitchFamily="34" charset="0"/>
              </a:rPr>
              <a:t>tarafından doğrulanması gerekecek.</a:t>
            </a:r>
          </a:p>
          <a:p>
            <a:pPr marL="742950" lvl="1" indent="-285750" algn="just">
              <a:lnSpc>
                <a:spcPct val="150000"/>
              </a:lnSpc>
              <a:spcBef>
                <a:spcPts val="600"/>
              </a:spcBef>
              <a:buFont typeface="Arial" panose="020B0604020202020204" pitchFamily="34" charset="0"/>
              <a:buChar char="•"/>
            </a:pPr>
            <a:r>
              <a:rPr lang="tr-TR" sz="1600" b="1" dirty="0">
                <a:solidFill>
                  <a:srgbClr val="2A3E6E"/>
                </a:solidFill>
                <a:latin typeface="Myriad Pro" panose="020B0503030403020204" pitchFamily="34" charset="0"/>
              </a:rPr>
              <a:t>Akreditasyon ve emisyon doğrulama süreçleri </a:t>
            </a:r>
            <a:r>
              <a:rPr lang="tr-TR" sz="1600" dirty="0">
                <a:solidFill>
                  <a:srgbClr val="2A3E6E"/>
                </a:solidFill>
                <a:latin typeface="Myriad Pro" panose="020B0503030403020204" pitchFamily="34" charset="0"/>
              </a:rPr>
              <a:t>ayrı bir uygulama yönetmeliği ile düzenlenecek. Bu kapsamda verinin güvenilirliğinin hangi yöntemlerle temin edileceği, hangi detayda veri temin edileceği ve verinin nasıl doğrulanacağı gibi ana doğrulama ilkeleri ortaya konulacak.</a:t>
            </a:r>
          </a:p>
          <a:p>
            <a:pPr marL="285750" indent="-285750" algn="just">
              <a:lnSpc>
                <a:spcPct val="150000"/>
              </a:lnSpc>
              <a:spcBef>
                <a:spcPts val="600"/>
              </a:spcBef>
              <a:buFont typeface="Arial" panose="020B0604020202020204" pitchFamily="34" charset="0"/>
              <a:buChar char="•"/>
            </a:pPr>
            <a:r>
              <a:rPr lang="tr-TR" sz="1600" dirty="0">
                <a:solidFill>
                  <a:srgbClr val="2A3E6E"/>
                </a:solidFill>
                <a:latin typeface="Myriad Pro" panose="020B0503030403020204" pitchFamily="34" charset="0"/>
              </a:rPr>
              <a:t>Mevcut durumda, doğrulayıcı kuruluşların dünyanın herhangi bir yerinde kurulu olabileceği, ancak doğrulayıcı kuruluş akreditasyonunun sadece AB üye ülkelerinin yetkili akreditasyon kuruluşları tarafından yapılabileceği yaklaşımı korunuyor.  </a:t>
            </a:r>
          </a:p>
        </p:txBody>
      </p:sp>
    </p:spTree>
    <p:extLst>
      <p:ext uri="{BB962C8B-B14F-4D97-AF65-F5344CB8AC3E}">
        <p14:creationId xmlns:p14="http://schemas.microsoft.com/office/powerpoint/2010/main" val="1637463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9A4E00C-7DE9-4121-869C-A06EBB0550D0}"/>
              </a:ext>
            </a:extLst>
          </p:cNvPr>
          <p:cNvSpPr txBox="1">
            <a:spLocks/>
          </p:cNvSpPr>
          <p:nvPr/>
        </p:nvSpPr>
        <p:spPr>
          <a:xfrm>
            <a:off x="2372011" y="850996"/>
            <a:ext cx="9170806" cy="7823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solidFill>
                  <a:srgbClr val="2A3E6E"/>
                </a:solidFill>
                <a:latin typeface="Myriad Pro" panose="020B0503030403020204" pitchFamily="34" charset="0"/>
                <a:ea typeface="+mn-ea"/>
                <a:cs typeface="+mn-cs"/>
              </a:rPr>
              <a:t>Üçüncü Ülkelerde Ödenmiş Karbon Ücretleri</a:t>
            </a:r>
            <a:endParaRPr lang="en-US" sz="2800" b="1" dirty="0">
              <a:solidFill>
                <a:srgbClr val="2A3E6E"/>
              </a:solidFill>
              <a:latin typeface="Myriad Pro" panose="020B0503030403020204" pitchFamily="34" charset="0"/>
              <a:ea typeface="+mn-ea"/>
              <a:cs typeface="+mn-cs"/>
            </a:endParaRPr>
          </a:p>
        </p:txBody>
      </p:sp>
      <p:sp>
        <p:nvSpPr>
          <p:cNvPr id="4" name="Rectangle 11">
            <a:extLst>
              <a:ext uri="{FF2B5EF4-FFF2-40B4-BE49-F238E27FC236}">
                <a16:creationId xmlns:a16="http://schemas.microsoft.com/office/drawing/2014/main" id="{B7D3938C-0914-4918-80BE-454C8D62CE03}"/>
              </a:ext>
            </a:extLst>
          </p:cNvPr>
          <p:cNvSpPr/>
          <p:nvPr/>
        </p:nvSpPr>
        <p:spPr>
          <a:xfrm>
            <a:off x="616148" y="1779597"/>
            <a:ext cx="10404154" cy="4185761"/>
          </a:xfrm>
          <a:prstGeom prst="rect">
            <a:avLst/>
          </a:prstGeom>
        </p:spPr>
        <p:txBody>
          <a:bodyPr wrap="square">
            <a:spAutoFit/>
          </a:bodyPr>
          <a:lstStyle/>
          <a:p>
            <a:pPr marL="285750" indent="-285750">
              <a:spcBef>
                <a:spcPts val="600"/>
              </a:spcBef>
              <a:buFont typeface="Arial" panose="020B0604020202020204" pitchFamily="34" charset="0"/>
              <a:buChar char="•"/>
            </a:pPr>
            <a:r>
              <a:rPr lang="tr-TR" b="1" dirty="0">
                <a:solidFill>
                  <a:srgbClr val="2A3E6E"/>
                </a:solidFill>
                <a:latin typeface="Myriad Pro" panose="020B0503030403020204" pitchFamily="34" charset="0"/>
              </a:rPr>
              <a:t>Menşe ülkede ödenmiş karbon ücretleri için raporlanacak unsurlar:</a:t>
            </a:r>
          </a:p>
          <a:p>
            <a:pPr marL="742950" lvl="1" indent="-285750">
              <a:spcBef>
                <a:spcPts val="600"/>
              </a:spcBef>
              <a:buFont typeface="Arial" panose="020B0604020202020204" pitchFamily="34" charset="0"/>
              <a:buChar char="•"/>
            </a:pPr>
            <a:r>
              <a:rPr lang="tr-TR" b="1" dirty="0">
                <a:solidFill>
                  <a:srgbClr val="2A3E6E"/>
                </a:solidFill>
                <a:latin typeface="Myriad Pro" panose="020B0503030403020204" pitchFamily="34" charset="0"/>
              </a:rPr>
              <a:t> </a:t>
            </a:r>
            <a:r>
              <a:rPr lang="tr-TR" dirty="0">
                <a:solidFill>
                  <a:srgbClr val="2A3E6E"/>
                </a:solidFill>
                <a:latin typeface="Myriad Pro" panose="020B0503030403020204" pitchFamily="34" charset="0"/>
              </a:rPr>
              <a:t>Karbon ücretinin türü (ETS tahsisatı, karbon vergisi, </a:t>
            </a:r>
            <a:r>
              <a:rPr lang="tr-TR" dirty="0" err="1">
                <a:solidFill>
                  <a:srgbClr val="2A3E6E"/>
                </a:solidFill>
                <a:latin typeface="Myriad Pro" panose="020B0503030403020204" pitchFamily="34" charset="0"/>
              </a:rPr>
              <a:t>vb</a:t>
            </a:r>
            <a:r>
              <a:rPr lang="tr-TR" dirty="0">
                <a:solidFill>
                  <a:srgbClr val="2A3E6E"/>
                </a:solidFill>
                <a:latin typeface="Myriad Pro" panose="020B0503030403020204" pitchFamily="34" charset="0"/>
              </a:rPr>
              <a:t>)</a:t>
            </a:r>
          </a:p>
          <a:p>
            <a:pPr marL="742950" lvl="1" indent="-285750">
              <a:spcBef>
                <a:spcPts val="600"/>
              </a:spcBef>
              <a:buFont typeface="Arial" panose="020B0604020202020204" pitchFamily="34" charset="0"/>
              <a:buChar char="•"/>
            </a:pPr>
            <a:r>
              <a:rPr lang="tr-TR" dirty="0">
                <a:solidFill>
                  <a:srgbClr val="2A3E6E"/>
                </a:solidFill>
                <a:latin typeface="Myriad Pro" panose="020B0503030403020204" pitchFamily="34" charset="0"/>
              </a:rPr>
              <a:t>Menşe ülke </a:t>
            </a:r>
            <a:r>
              <a:rPr lang="tr-TR" b="1" dirty="0">
                <a:solidFill>
                  <a:srgbClr val="2A3E6E"/>
                </a:solidFill>
                <a:latin typeface="Myriad Pro" panose="020B0503030403020204" pitchFamily="34" charset="0"/>
              </a:rPr>
              <a:t>(</a:t>
            </a:r>
            <a:r>
              <a:rPr lang="tr-TR" dirty="0">
                <a:solidFill>
                  <a:srgbClr val="2A3E6E"/>
                </a:solidFill>
                <a:latin typeface="Myriad Pro" panose="020B0503030403020204" pitchFamily="34" charset="0"/>
              </a:rPr>
              <a:t>tesisin bulunduğu ülke &amp; girdilerin temin edildiği ülke)</a:t>
            </a:r>
          </a:p>
          <a:p>
            <a:pPr marL="742950" lvl="1" indent="-285750">
              <a:spcBef>
                <a:spcPts val="600"/>
              </a:spcBef>
              <a:buFont typeface="Arial" panose="020B0604020202020204" pitchFamily="34" charset="0"/>
              <a:buChar char="•"/>
            </a:pPr>
            <a:r>
              <a:rPr lang="tr-TR" dirty="0">
                <a:solidFill>
                  <a:srgbClr val="2A3E6E"/>
                </a:solidFill>
                <a:latin typeface="Myriad Pro" panose="020B0503030403020204" pitchFamily="34" charset="0"/>
              </a:rPr>
              <a:t>Menşe ülkede ödenmesi gereken karbon ücretini düşürecek herhangi bir geri ödeme veya tazminat unsuru olup olmadığı (ücretsiz tahsisatlar, iadeler, </a:t>
            </a:r>
            <a:r>
              <a:rPr lang="tr-TR" dirty="0" err="1">
                <a:solidFill>
                  <a:srgbClr val="2A3E6E"/>
                </a:solidFill>
                <a:latin typeface="Myriad Pro" panose="020B0503030403020204" pitchFamily="34" charset="0"/>
              </a:rPr>
              <a:t>vb</a:t>
            </a:r>
            <a:r>
              <a:rPr lang="tr-TR" dirty="0">
                <a:solidFill>
                  <a:srgbClr val="2A3E6E"/>
                </a:solidFill>
                <a:latin typeface="Myriad Pro" panose="020B0503030403020204" pitchFamily="34" charset="0"/>
              </a:rPr>
              <a:t>)</a:t>
            </a:r>
          </a:p>
          <a:p>
            <a:pPr marL="742950" lvl="1" indent="-285750">
              <a:spcBef>
                <a:spcPts val="600"/>
              </a:spcBef>
              <a:buFont typeface="Arial" panose="020B0604020202020204" pitchFamily="34" charset="0"/>
              <a:buChar char="•"/>
            </a:pPr>
            <a:r>
              <a:rPr lang="tr-TR" dirty="0">
                <a:solidFill>
                  <a:srgbClr val="2A3E6E"/>
                </a:solidFill>
                <a:latin typeface="Myriad Pro" panose="020B0503030403020204" pitchFamily="34" charset="0"/>
              </a:rPr>
              <a:t>Menşe ülkede karbon ücretini ve ücreti düşürecek tazminat/iadeleri düzenleyen mevzuat hükümleri</a:t>
            </a:r>
          </a:p>
          <a:p>
            <a:pPr marL="742950" lvl="1" indent="-285750">
              <a:spcBef>
                <a:spcPts val="600"/>
              </a:spcBef>
              <a:buFont typeface="Arial" panose="020B0604020202020204" pitchFamily="34" charset="0"/>
              <a:buChar char="•"/>
            </a:pPr>
            <a:r>
              <a:rPr lang="tr-TR" dirty="0">
                <a:solidFill>
                  <a:srgbClr val="2A3E6E"/>
                </a:solidFill>
                <a:latin typeface="Myriad Pro" panose="020B0503030403020204" pitchFamily="34" charset="0"/>
              </a:rPr>
              <a:t>CN/GTİP kodu itibariyle ürün türü</a:t>
            </a:r>
          </a:p>
          <a:p>
            <a:pPr marL="742950" lvl="1" indent="-285750">
              <a:spcBef>
                <a:spcPts val="600"/>
              </a:spcBef>
              <a:buFont typeface="Arial" panose="020B0604020202020204" pitchFamily="34" charset="0"/>
              <a:buChar char="•"/>
            </a:pPr>
            <a:r>
              <a:rPr lang="tr-TR" dirty="0">
                <a:solidFill>
                  <a:srgbClr val="2A3E6E"/>
                </a:solidFill>
                <a:latin typeface="Myriad Pro" panose="020B0503030403020204" pitchFamily="34" charset="0"/>
              </a:rPr>
              <a:t>Karbon ücretinin kapsadığı toplam emisyon miktarı</a:t>
            </a:r>
          </a:p>
          <a:p>
            <a:pPr marL="742950" lvl="1" indent="-285750">
              <a:spcBef>
                <a:spcPts val="600"/>
              </a:spcBef>
              <a:buFont typeface="Arial" panose="020B0604020202020204" pitchFamily="34" charset="0"/>
              <a:buChar char="•"/>
            </a:pPr>
            <a:r>
              <a:rPr lang="tr-TR" dirty="0">
                <a:solidFill>
                  <a:srgbClr val="2A3E6E"/>
                </a:solidFill>
                <a:latin typeface="Myriad Pro" panose="020B0503030403020204" pitchFamily="34" charset="0"/>
              </a:rPr>
              <a:t>Ücreti düşürecek tazminat/iadelerin kapsadığı toplam emisyon miktarı</a:t>
            </a:r>
          </a:p>
          <a:p>
            <a:pPr marL="742950" lvl="1" indent="-285750">
              <a:spcBef>
                <a:spcPts val="600"/>
              </a:spcBef>
              <a:buFont typeface="Arial" panose="020B0604020202020204" pitchFamily="34" charset="0"/>
              <a:buChar char="•"/>
            </a:pPr>
            <a:r>
              <a:rPr lang="tr-TR" dirty="0">
                <a:solidFill>
                  <a:srgbClr val="2A3E6E"/>
                </a:solidFill>
                <a:latin typeface="Myriad Pro" panose="020B0503030403020204" pitchFamily="34" charset="0"/>
              </a:rPr>
              <a:t>Ödenen parasal tutar*</a:t>
            </a:r>
            <a:endParaRPr lang="tr-TR" b="1" dirty="0">
              <a:solidFill>
                <a:srgbClr val="2A3E6E"/>
              </a:solidFill>
              <a:latin typeface="Myriad Pro" panose="020B0503030403020204" pitchFamily="34" charset="0"/>
            </a:endParaRPr>
          </a:p>
          <a:p>
            <a:pPr marL="742950" lvl="1" indent="-285750">
              <a:spcBef>
                <a:spcPts val="600"/>
              </a:spcBef>
              <a:buFont typeface="Arial" panose="020B0604020202020204" pitchFamily="34" charset="0"/>
              <a:buChar char="•"/>
            </a:pPr>
            <a:endParaRPr lang="tr-TR" b="1" dirty="0">
              <a:solidFill>
                <a:srgbClr val="2A3E6E"/>
              </a:solidFill>
              <a:latin typeface="Myriad Pro" panose="020B0503030403020204" pitchFamily="34" charset="0"/>
            </a:endParaRPr>
          </a:p>
          <a:p>
            <a:pPr lvl="1">
              <a:spcBef>
                <a:spcPts val="600"/>
              </a:spcBef>
            </a:pPr>
            <a:r>
              <a:rPr lang="tr-TR" sz="1600" i="1" dirty="0">
                <a:solidFill>
                  <a:srgbClr val="2A3E6E"/>
                </a:solidFill>
                <a:latin typeface="Myriad Pro" panose="020B0503030403020204" pitchFamily="34" charset="0"/>
              </a:rPr>
              <a:t>* Parasal tutarın </a:t>
            </a:r>
            <a:r>
              <a:rPr lang="tr-TR" sz="1600" i="1" dirty="0" err="1">
                <a:solidFill>
                  <a:srgbClr val="2A3E6E"/>
                </a:solidFill>
                <a:latin typeface="Myriad Pro" panose="020B0503030403020204" pitchFamily="34" charset="0"/>
              </a:rPr>
              <a:t>Avro’ya</a:t>
            </a:r>
            <a:r>
              <a:rPr lang="tr-TR" sz="1600" i="1" dirty="0">
                <a:solidFill>
                  <a:srgbClr val="2A3E6E"/>
                </a:solidFill>
                <a:latin typeface="Myriad Pro" panose="020B0503030403020204" pitchFamily="34" charset="0"/>
              </a:rPr>
              <a:t> çevrilmesinde bir önceki yılın döviz kuru ortalaması esas alınacaktır.</a:t>
            </a:r>
          </a:p>
        </p:txBody>
      </p:sp>
    </p:spTree>
    <p:extLst>
      <p:ext uri="{BB962C8B-B14F-4D97-AF65-F5344CB8AC3E}">
        <p14:creationId xmlns:p14="http://schemas.microsoft.com/office/powerpoint/2010/main" val="2860597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E446F847-301E-46F1-8E51-16D43DBB923E}"/>
              </a:ext>
            </a:extLst>
          </p:cNvPr>
          <p:cNvSpPr txBox="1"/>
          <p:nvPr/>
        </p:nvSpPr>
        <p:spPr>
          <a:xfrm>
            <a:off x="2252036" y="614962"/>
            <a:ext cx="9107384" cy="461665"/>
          </a:xfrm>
          <a:prstGeom prst="rect">
            <a:avLst/>
          </a:prstGeom>
          <a:noFill/>
        </p:spPr>
        <p:txBody>
          <a:bodyPr wrap="square" rtlCol="0">
            <a:spAutoFit/>
          </a:bodyPr>
          <a:lstStyle/>
          <a:p>
            <a:r>
              <a:rPr lang="tr-TR" sz="2400" b="1" dirty="0">
                <a:solidFill>
                  <a:srgbClr val="2A3E6E"/>
                </a:solidFill>
                <a:latin typeface="Myriad Pro" panose="020B0503030403020204" pitchFamily="34" charset="0"/>
              </a:rPr>
              <a:t>Komisyonun Adaptasyonu Kolaylaştırmak Üzere Attığı Adımlar</a:t>
            </a:r>
          </a:p>
        </p:txBody>
      </p:sp>
      <p:graphicFrame>
        <p:nvGraphicFramePr>
          <p:cNvPr id="7" name="Diyagram 6">
            <a:extLst>
              <a:ext uri="{FF2B5EF4-FFF2-40B4-BE49-F238E27FC236}">
                <a16:creationId xmlns:a16="http://schemas.microsoft.com/office/drawing/2014/main" id="{D2CE23D1-E355-472A-9AC7-E5752D46D463}"/>
              </a:ext>
            </a:extLst>
          </p:cNvPr>
          <p:cNvGraphicFramePr/>
          <p:nvPr>
            <p:extLst>
              <p:ext uri="{D42A27DB-BD31-4B8C-83A1-F6EECF244321}">
                <p14:modId xmlns:p14="http://schemas.microsoft.com/office/powerpoint/2010/main" val="2632700404"/>
              </p:ext>
            </p:extLst>
          </p:nvPr>
        </p:nvGraphicFramePr>
        <p:xfrm>
          <a:off x="91417" y="1949569"/>
          <a:ext cx="7819005" cy="4756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Resim 1">
            <a:extLst>
              <a:ext uri="{FF2B5EF4-FFF2-40B4-BE49-F238E27FC236}">
                <a16:creationId xmlns:a16="http://schemas.microsoft.com/office/drawing/2014/main" id="{24C5BFA0-30DC-46DB-818A-FAC10697CA4A}"/>
              </a:ext>
            </a:extLst>
          </p:cNvPr>
          <p:cNvPicPr>
            <a:picLocks noChangeAspect="1"/>
          </p:cNvPicPr>
          <p:nvPr/>
        </p:nvPicPr>
        <p:blipFill rotWithShape="1">
          <a:blip r:embed="rId8"/>
          <a:srcRect l="15373" t="7732" r="15555" b="21951"/>
          <a:stretch/>
        </p:blipFill>
        <p:spPr>
          <a:xfrm>
            <a:off x="7983973" y="1574363"/>
            <a:ext cx="4208027" cy="2807855"/>
          </a:xfrm>
          <a:prstGeom prst="rect">
            <a:avLst/>
          </a:prstGeom>
        </p:spPr>
      </p:pic>
      <p:pic>
        <p:nvPicPr>
          <p:cNvPr id="4" name="Resim 3">
            <a:extLst>
              <a:ext uri="{FF2B5EF4-FFF2-40B4-BE49-F238E27FC236}">
                <a16:creationId xmlns:a16="http://schemas.microsoft.com/office/drawing/2014/main" id="{640A32F7-D7E1-44D3-8414-577984106C94}"/>
              </a:ext>
            </a:extLst>
          </p:cNvPr>
          <p:cNvPicPr>
            <a:picLocks noChangeAspect="1"/>
          </p:cNvPicPr>
          <p:nvPr/>
        </p:nvPicPr>
        <p:blipFill rotWithShape="1">
          <a:blip r:embed="rId9"/>
          <a:srcRect l="19882" t="6415" r="21250" b="38365"/>
          <a:stretch/>
        </p:blipFill>
        <p:spPr>
          <a:xfrm>
            <a:off x="7996687" y="4433978"/>
            <a:ext cx="4195313" cy="2234241"/>
          </a:xfrm>
          <a:prstGeom prst="rect">
            <a:avLst/>
          </a:prstGeom>
        </p:spPr>
      </p:pic>
      <p:sp>
        <p:nvSpPr>
          <p:cNvPr id="6" name="Yıldız: 5 Nokta 5">
            <a:extLst>
              <a:ext uri="{FF2B5EF4-FFF2-40B4-BE49-F238E27FC236}">
                <a16:creationId xmlns:a16="http://schemas.microsoft.com/office/drawing/2014/main" id="{050BD4B9-B472-4DB6-A2C6-9B3D1EF46E4C}"/>
              </a:ext>
            </a:extLst>
          </p:cNvPr>
          <p:cNvSpPr/>
          <p:nvPr/>
        </p:nvSpPr>
        <p:spPr>
          <a:xfrm>
            <a:off x="9023117" y="5658929"/>
            <a:ext cx="189895" cy="14956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ıldız: 5 Nokta 7">
            <a:extLst>
              <a:ext uri="{FF2B5EF4-FFF2-40B4-BE49-F238E27FC236}">
                <a16:creationId xmlns:a16="http://schemas.microsoft.com/office/drawing/2014/main" id="{4D1D8B84-C474-45E3-8FF7-4682A404BEC6}"/>
              </a:ext>
            </a:extLst>
          </p:cNvPr>
          <p:cNvSpPr/>
          <p:nvPr/>
        </p:nvSpPr>
        <p:spPr>
          <a:xfrm>
            <a:off x="9028868" y="6165012"/>
            <a:ext cx="189895" cy="14956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64215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9FD5352-BBA5-468B-AA8C-F0A57611D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521" y="3737758"/>
            <a:ext cx="1785681" cy="2702934"/>
          </a:xfrm>
          <a:prstGeom prst="rect">
            <a:avLst/>
          </a:prstGeom>
        </p:spPr>
      </p:pic>
      <p:pic>
        <p:nvPicPr>
          <p:cNvPr id="6" name="Resim 5">
            <a:extLst>
              <a:ext uri="{FF2B5EF4-FFF2-40B4-BE49-F238E27FC236}">
                <a16:creationId xmlns:a16="http://schemas.microsoft.com/office/drawing/2014/main" id="{ECB3B0B4-8403-4A7A-889D-3ABF900204EC}"/>
              </a:ext>
            </a:extLst>
          </p:cNvPr>
          <p:cNvPicPr>
            <a:picLocks noChangeAspect="1"/>
          </p:cNvPicPr>
          <p:nvPr/>
        </p:nvPicPr>
        <p:blipFill rotWithShape="1">
          <a:blip r:embed="rId4"/>
          <a:srcRect b="5069"/>
          <a:stretch/>
        </p:blipFill>
        <p:spPr>
          <a:xfrm>
            <a:off x="83127" y="1520043"/>
            <a:ext cx="9996384" cy="5337957"/>
          </a:xfrm>
          <a:prstGeom prst="rect">
            <a:avLst/>
          </a:prstGeom>
        </p:spPr>
      </p:pic>
      <p:pic>
        <p:nvPicPr>
          <p:cNvPr id="8" name="Resim 7">
            <a:extLst>
              <a:ext uri="{FF2B5EF4-FFF2-40B4-BE49-F238E27FC236}">
                <a16:creationId xmlns:a16="http://schemas.microsoft.com/office/drawing/2014/main" id="{AE2D2F75-73C6-463C-9FA9-3455919B68C0}"/>
              </a:ext>
            </a:extLst>
          </p:cNvPr>
          <p:cNvPicPr/>
          <p:nvPr/>
        </p:nvPicPr>
        <p:blipFill rotWithShape="1">
          <a:blip r:embed="rId5"/>
          <a:srcRect l="25298" t="11170" r="43783" b="10053"/>
          <a:stretch/>
        </p:blipFill>
        <p:spPr bwMode="auto">
          <a:xfrm>
            <a:off x="10193049" y="1000744"/>
            <a:ext cx="1781175" cy="2552700"/>
          </a:xfrm>
          <a:prstGeom prst="rect">
            <a:avLst/>
          </a:prstGeom>
          <a:ln>
            <a:noFill/>
          </a:ln>
          <a:extLst>
            <a:ext uri="{53640926-AAD7-44D8-BBD7-CCE9431645EC}">
              <a14:shadowObscured xmlns:a14="http://schemas.microsoft.com/office/drawing/2010/main"/>
            </a:ext>
          </a:extLst>
        </p:spPr>
      </p:pic>
      <p:sp>
        <p:nvSpPr>
          <p:cNvPr id="9" name="TextBox 12">
            <a:extLst>
              <a:ext uri="{FF2B5EF4-FFF2-40B4-BE49-F238E27FC236}">
                <a16:creationId xmlns:a16="http://schemas.microsoft.com/office/drawing/2014/main" id="{B25164A5-0CF6-45F5-B764-27AA856E2D4F}"/>
              </a:ext>
            </a:extLst>
          </p:cNvPr>
          <p:cNvSpPr txBox="1"/>
          <p:nvPr/>
        </p:nvSpPr>
        <p:spPr>
          <a:xfrm>
            <a:off x="2307881" y="634960"/>
            <a:ext cx="777427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rPr>
              <a:t>Ticaret Bakanlığı Internet Sayfası</a:t>
            </a:r>
            <a:endParaRPr kumimoji="0" lang="tr-TR" sz="2400" b="1" i="0" u="none" strike="noStrike" kern="1200" cap="none" spc="0" normalizeH="0" baseline="0" noProof="0" dirty="0">
              <a:ln>
                <a:noFill/>
              </a:ln>
              <a:solidFill>
                <a:srgbClr val="FF0000"/>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754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5">
            <a:extLst>
              <a:ext uri="{FF2B5EF4-FFF2-40B4-BE49-F238E27FC236}">
                <a16:creationId xmlns:a16="http://schemas.microsoft.com/office/drawing/2014/main" id="{EE87B3C5-D176-473F-89E4-32839B8AC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310" y="2054631"/>
            <a:ext cx="1173469" cy="1167853"/>
          </a:xfrm>
          <a:prstGeom prst="rect">
            <a:avLst/>
          </a:prstGeom>
        </p:spPr>
      </p:pic>
      <p:pic>
        <p:nvPicPr>
          <p:cNvPr id="7" name="Picture 7">
            <a:extLst>
              <a:ext uri="{FF2B5EF4-FFF2-40B4-BE49-F238E27FC236}">
                <a16:creationId xmlns:a16="http://schemas.microsoft.com/office/drawing/2014/main" id="{E8427002-2D0A-467D-8FB0-524F5E253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83" y="2199319"/>
            <a:ext cx="2629052" cy="2675795"/>
          </a:xfrm>
          <a:prstGeom prst="rect">
            <a:avLst/>
          </a:prstGeom>
        </p:spPr>
      </p:pic>
      <p:pic>
        <p:nvPicPr>
          <p:cNvPr id="6" name="Picture 3">
            <a:extLst>
              <a:ext uri="{FF2B5EF4-FFF2-40B4-BE49-F238E27FC236}">
                <a16:creationId xmlns:a16="http://schemas.microsoft.com/office/drawing/2014/main" id="{21644887-9798-4643-BAC7-6227C87C4B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387" y="2747292"/>
            <a:ext cx="1725695" cy="1753732"/>
          </a:xfrm>
          <a:prstGeom prst="rect">
            <a:avLst/>
          </a:prstGeom>
        </p:spPr>
      </p:pic>
      <p:sp>
        <p:nvSpPr>
          <p:cNvPr id="3" name="TextBox 12">
            <a:extLst>
              <a:ext uri="{FF2B5EF4-FFF2-40B4-BE49-F238E27FC236}">
                <a16:creationId xmlns:a16="http://schemas.microsoft.com/office/drawing/2014/main" id="{174B12AA-7981-4014-BDD4-F5DCB97B89A3}"/>
              </a:ext>
            </a:extLst>
          </p:cNvPr>
          <p:cNvSpPr txBox="1"/>
          <p:nvPr/>
        </p:nvSpPr>
        <p:spPr>
          <a:xfrm>
            <a:off x="2274593" y="683068"/>
            <a:ext cx="4008341" cy="461665"/>
          </a:xfrm>
          <a:prstGeom prst="rect">
            <a:avLst/>
          </a:prstGeom>
          <a:noFill/>
        </p:spPr>
        <p:txBody>
          <a:bodyPr wrap="none" rtlCol="0">
            <a:spAutoFit/>
          </a:bodyPr>
          <a:lstStyle/>
          <a:p>
            <a:r>
              <a:rPr lang="tr-TR" sz="2400" b="1" dirty="0">
                <a:solidFill>
                  <a:srgbClr val="2A3E6E"/>
                </a:solidFill>
                <a:latin typeface="Myriad Pro" panose="020B0503030403020204" pitchFamily="34" charset="0"/>
              </a:rPr>
              <a:t>55’e Uyum (Fit </a:t>
            </a:r>
            <a:r>
              <a:rPr lang="tr-TR" sz="2400" b="1" dirty="0" err="1">
                <a:solidFill>
                  <a:srgbClr val="2A3E6E"/>
                </a:solidFill>
                <a:latin typeface="Myriad Pro" panose="020B0503030403020204" pitchFamily="34" charset="0"/>
              </a:rPr>
              <a:t>for</a:t>
            </a:r>
            <a:r>
              <a:rPr lang="tr-TR" sz="2400" b="1" dirty="0">
                <a:solidFill>
                  <a:srgbClr val="2A3E6E"/>
                </a:solidFill>
                <a:latin typeface="Myriad Pro" panose="020B0503030403020204" pitchFamily="34" charset="0"/>
              </a:rPr>
              <a:t> 55) Paketi</a:t>
            </a:r>
          </a:p>
        </p:txBody>
      </p:sp>
      <p:sp>
        <p:nvSpPr>
          <p:cNvPr id="4" name="Dikdörtgen 3"/>
          <p:cNvSpPr/>
          <p:nvPr/>
        </p:nvSpPr>
        <p:spPr>
          <a:xfrm>
            <a:off x="3624779" y="1402219"/>
            <a:ext cx="7671266" cy="2349361"/>
          </a:xfrm>
          <a:prstGeom prst="rect">
            <a:avLst/>
          </a:prstGeom>
        </p:spPr>
        <p:txBody>
          <a:bodyPr wrap="square">
            <a:spAutoFit/>
          </a:bodyPr>
          <a:lstStyle/>
          <a:p>
            <a:pPr marL="285750" indent="-285750" algn="just">
              <a:spcAft>
                <a:spcPts val="800"/>
              </a:spcAft>
              <a:buFont typeface="Wingdings" panose="05000000000000000000" pitchFamily="2" charset="2"/>
              <a:buChar char="Ø"/>
            </a:pPr>
            <a:r>
              <a:rPr lang="tr-TR" sz="2000" dirty="0">
                <a:solidFill>
                  <a:srgbClr val="2A3E6E"/>
                </a:solidFill>
                <a:latin typeface="Myriad Pro" panose="020B0503030403020204" pitchFamily="34" charset="0"/>
              </a:rPr>
              <a:t>Avrupa Komisyonu’nun 2021 Çalışma Programı kapsamında açıklanan </a:t>
            </a:r>
            <a:r>
              <a:rPr lang="tr-TR" sz="2000" b="1" dirty="0">
                <a:solidFill>
                  <a:srgbClr val="2A3E6E"/>
                </a:solidFill>
                <a:latin typeface="Myriad Pro" panose="020B0503030403020204" pitchFamily="34" charset="0"/>
              </a:rPr>
              <a:t>«55’e Uyum» paketi </a:t>
            </a:r>
            <a:r>
              <a:rPr lang="tr-TR" sz="2000" dirty="0">
                <a:solidFill>
                  <a:srgbClr val="2A3E6E"/>
                </a:solidFill>
                <a:latin typeface="Myriad Pro" panose="020B0503030403020204" pitchFamily="34" charset="0"/>
              </a:rPr>
              <a:t>ile emisyonların 2030 yılına kadar </a:t>
            </a:r>
            <a:r>
              <a:rPr lang="tr-TR" sz="2000" b="1" dirty="0">
                <a:solidFill>
                  <a:srgbClr val="2A3E6E"/>
                </a:solidFill>
                <a:latin typeface="Myriad Pro" panose="020B0503030403020204" pitchFamily="34" charset="0"/>
              </a:rPr>
              <a:t>en az %55 </a:t>
            </a:r>
            <a:r>
              <a:rPr lang="tr-TR" sz="2000" dirty="0">
                <a:solidFill>
                  <a:srgbClr val="2A3E6E"/>
                </a:solidFill>
                <a:latin typeface="Myriad Pro" panose="020B0503030403020204" pitchFamily="34" charset="0"/>
              </a:rPr>
              <a:t>oranında azaltılması hedefini hayata geçirebilmek amacıyla Komisyon tarafından iklim ve enerji alanında çıkarılacak mevzuatın kapsamı belirlenmiştir. </a:t>
            </a:r>
          </a:p>
          <a:p>
            <a:pPr marL="285750" indent="-285750" algn="just">
              <a:spcAft>
                <a:spcPts val="800"/>
              </a:spcAft>
              <a:buFont typeface="Wingdings" panose="05000000000000000000" pitchFamily="2" charset="2"/>
              <a:buChar char="Ø"/>
            </a:pPr>
            <a:r>
              <a:rPr lang="tr-TR" sz="2000" dirty="0">
                <a:solidFill>
                  <a:srgbClr val="2A3E6E"/>
                </a:solidFill>
                <a:latin typeface="Myriad Pro" panose="020B0503030403020204" pitchFamily="34" charset="0"/>
              </a:rPr>
              <a:t>«Fit </a:t>
            </a:r>
            <a:r>
              <a:rPr lang="tr-TR" sz="2000" dirty="0" err="1">
                <a:solidFill>
                  <a:srgbClr val="2A3E6E"/>
                </a:solidFill>
                <a:latin typeface="Myriad Pro" panose="020B0503030403020204" pitchFamily="34" charset="0"/>
              </a:rPr>
              <a:t>for</a:t>
            </a:r>
            <a:r>
              <a:rPr lang="tr-TR" sz="2000" dirty="0">
                <a:solidFill>
                  <a:srgbClr val="2A3E6E"/>
                </a:solidFill>
                <a:latin typeface="Myriad Pro" panose="020B0503030403020204" pitchFamily="34" charset="0"/>
              </a:rPr>
              <a:t> 55» paketi kapsamında 14 Temmuz 2021 tarihinde sunulan yeni mevzuat/revizyon önerileri: </a:t>
            </a:r>
          </a:p>
        </p:txBody>
      </p:sp>
      <p:sp>
        <p:nvSpPr>
          <p:cNvPr id="5" name="Metin kutusu 12">
            <a:extLst>
              <a:ext uri="{FF2B5EF4-FFF2-40B4-BE49-F238E27FC236}">
                <a16:creationId xmlns:a16="http://schemas.microsoft.com/office/drawing/2014/main" id="{70C8EFDB-66D5-46AB-9F60-19D971980A92}"/>
              </a:ext>
            </a:extLst>
          </p:cNvPr>
          <p:cNvSpPr txBox="1"/>
          <p:nvPr/>
        </p:nvSpPr>
        <p:spPr>
          <a:xfrm>
            <a:off x="790648" y="3332056"/>
            <a:ext cx="1543171" cy="707886"/>
          </a:xfrm>
          <a:prstGeom prst="rect">
            <a:avLst/>
          </a:prstGeom>
          <a:noFill/>
        </p:spPr>
        <p:txBody>
          <a:bodyPr wrap="square" rtlCol="0">
            <a:spAutoFit/>
          </a:bodyPr>
          <a:lstStyle/>
          <a:p>
            <a:pPr lvl="0" algn="ctr">
              <a:defRPr/>
            </a:pPr>
            <a:r>
              <a:rPr lang="tr-TR" sz="2000" b="1" dirty="0">
                <a:solidFill>
                  <a:srgbClr val="C6A363"/>
                </a:solidFill>
                <a:latin typeface="Myriad Pro" panose="020B0503030403020204" pitchFamily="34" charset="0"/>
              </a:rPr>
              <a:t>«Fit </a:t>
            </a:r>
            <a:r>
              <a:rPr lang="tr-TR" sz="2000" b="1" dirty="0" err="1">
                <a:solidFill>
                  <a:srgbClr val="C6A363"/>
                </a:solidFill>
                <a:latin typeface="Myriad Pro" panose="020B0503030403020204" pitchFamily="34" charset="0"/>
              </a:rPr>
              <a:t>for</a:t>
            </a:r>
            <a:r>
              <a:rPr lang="tr-TR" sz="2000" b="1" dirty="0">
                <a:solidFill>
                  <a:srgbClr val="C6A363"/>
                </a:solidFill>
                <a:latin typeface="Myriad Pro" panose="020B0503030403020204" pitchFamily="34" charset="0"/>
              </a:rPr>
              <a:t> 55»</a:t>
            </a:r>
          </a:p>
          <a:p>
            <a:pPr lvl="0" algn="ctr">
              <a:defRPr/>
            </a:pPr>
            <a:r>
              <a:rPr lang="tr-TR" sz="2000" b="1" dirty="0">
                <a:solidFill>
                  <a:srgbClr val="C6A363"/>
                </a:solidFill>
                <a:latin typeface="Myriad Pro" panose="020B0503030403020204" pitchFamily="34" charset="0"/>
              </a:rPr>
              <a:t>Paketi</a:t>
            </a:r>
          </a:p>
        </p:txBody>
      </p:sp>
      <p:sp>
        <p:nvSpPr>
          <p:cNvPr id="9" name="Metin kutusu 12">
            <a:extLst>
              <a:ext uri="{FF2B5EF4-FFF2-40B4-BE49-F238E27FC236}">
                <a16:creationId xmlns:a16="http://schemas.microsoft.com/office/drawing/2014/main" id="{70C8EFDB-66D5-46AB-9F60-19D971980A92}"/>
              </a:ext>
            </a:extLst>
          </p:cNvPr>
          <p:cNvSpPr txBox="1"/>
          <p:nvPr/>
        </p:nvSpPr>
        <p:spPr>
          <a:xfrm>
            <a:off x="2446137" y="2191972"/>
            <a:ext cx="1214577" cy="923330"/>
          </a:xfrm>
          <a:prstGeom prst="rect">
            <a:avLst/>
          </a:prstGeom>
          <a:noFill/>
        </p:spPr>
        <p:txBody>
          <a:bodyPr wrap="square" rtlCol="0">
            <a:spAutoFit/>
          </a:bodyPr>
          <a:lstStyle/>
          <a:p>
            <a:pPr lvl="0" algn="ctr">
              <a:defRPr/>
            </a:pPr>
            <a:r>
              <a:rPr lang="tr-TR" b="1" dirty="0">
                <a:solidFill>
                  <a:schemeClr val="bg1"/>
                </a:solidFill>
                <a:latin typeface="Myriad Pro" panose="020B0503030403020204" pitchFamily="34" charset="0"/>
              </a:rPr>
              <a:t>14 Temmuz 2021</a:t>
            </a:r>
          </a:p>
        </p:txBody>
      </p:sp>
      <p:sp>
        <p:nvSpPr>
          <p:cNvPr id="8" name="Metin kutusu 7"/>
          <p:cNvSpPr txBox="1"/>
          <p:nvPr/>
        </p:nvSpPr>
        <p:spPr>
          <a:xfrm>
            <a:off x="7227651" y="4009066"/>
            <a:ext cx="4756825" cy="2441694"/>
          </a:xfrm>
          <a:prstGeom prst="rect">
            <a:avLst/>
          </a:prstGeom>
          <a:noFill/>
        </p:spPr>
        <p:txBody>
          <a:bodyPr wrap="square" rtlCol="0">
            <a:spAutoFit/>
          </a:bodyPr>
          <a:lstStyle/>
          <a:p>
            <a:pPr marL="742950" lvl="1" indent="-285750">
              <a:spcAft>
                <a:spcPts val="800"/>
              </a:spcAft>
              <a:buFont typeface="Wingdings" panose="05000000000000000000" pitchFamily="2" charset="2"/>
              <a:buChar char="Ø"/>
            </a:pPr>
            <a:r>
              <a:rPr lang="tr-TR" sz="1600" dirty="0">
                <a:solidFill>
                  <a:srgbClr val="2A3E6E"/>
                </a:solidFill>
                <a:latin typeface="Myriad Pro" panose="020B0503030403020204" pitchFamily="34" charset="0"/>
              </a:rPr>
              <a:t>Arazi Kullanımı, Ormancılık ve Tarım Tüzüğü</a:t>
            </a:r>
          </a:p>
          <a:p>
            <a:pPr marL="742950" lvl="1" indent="-285750">
              <a:spcAft>
                <a:spcPts val="800"/>
              </a:spcAft>
              <a:buFont typeface="Wingdings" panose="05000000000000000000" pitchFamily="2" charset="2"/>
              <a:buChar char="Ø"/>
            </a:pPr>
            <a:r>
              <a:rPr lang="tr-TR" sz="1600" dirty="0">
                <a:solidFill>
                  <a:srgbClr val="2A3E6E"/>
                </a:solidFill>
                <a:latin typeface="Myriad Pro" panose="020B0503030403020204" pitchFamily="34" charset="0"/>
              </a:rPr>
              <a:t>Otomobiller ve Kamyonetler için CO2 Emisyon Standartlarını Belirleyen Tüzüğün revizyonu</a:t>
            </a:r>
          </a:p>
          <a:p>
            <a:pPr marL="742950" lvl="1" indent="-285750">
              <a:spcAft>
                <a:spcPts val="800"/>
              </a:spcAft>
              <a:buFont typeface="Wingdings" panose="05000000000000000000" pitchFamily="2" charset="2"/>
              <a:buChar char="Ø"/>
            </a:pPr>
            <a:r>
              <a:rPr lang="tr-TR" sz="1600" dirty="0">
                <a:solidFill>
                  <a:srgbClr val="2A3E6E"/>
                </a:solidFill>
                <a:latin typeface="Myriad Pro" panose="020B0503030403020204" pitchFamily="34" charset="0"/>
              </a:rPr>
              <a:t>Alternatif Yakıtlar Altyapı Tüzüğü revizyonu</a:t>
            </a:r>
          </a:p>
          <a:p>
            <a:pPr marL="742950" lvl="1" indent="-285750">
              <a:spcAft>
                <a:spcPts val="800"/>
              </a:spcAft>
              <a:buFont typeface="Wingdings" panose="05000000000000000000" pitchFamily="2" charset="2"/>
              <a:buChar char="Ø"/>
            </a:pPr>
            <a:r>
              <a:rPr lang="tr-TR" sz="1600" dirty="0">
                <a:solidFill>
                  <a:srgbClr val="2A3E6E"/>
                </a:solidFill>
                <a:latin typeface="Myriad Pro" panose="020B0503030403020204" pitchFamily="34" charset="0"/>
              </a:rPr>
              <a:t>«</a:t>
            </a:r>
            <a:r>
              <a:rPr lang="tr-TR" sz="1600" dirty="0" err="1">
                <a:solidFill>
                  <a:srgbClr val="2A3E6E"/>
                </a:solidFill>
                <a:latin typeface="Myriad Pro" panose="020B0503030403020204" pitchFamily="34" charset="0"/>
              </a:rPr>
              <a:t>ReFuelEU</a:t>
            </a:r>
            <a:r>
              <a:rPr lang="tr-TR" sz="1600" dirty="0">
                <a:solidFill>
                  <a:srgbClr val="2A3E6E"/>
                </a:solidFill>
                <a:latin typeface="Myriad Pro" panose="020B0503030403020204" pitchFamily="34" charset="0"/>
              </a:rPr>
              <a:t> Havacılık» ve «</a:t>
            </a:r>
            <a:r>
              <a:rPr lang="tr-TR" sz="1600" dirty="0" err="1">
                <a:solidFill>
                  <a:srgbClr val="2A3E6E"/>
                </a:solidFill>
                <a:latin typeface="Myriad Pro" panose="020B0503030403020204" pitchFamily="34" charset="0"/>
              </a:rPr>
              <a:t>FuelEU</a:t>
            </a:r>
            <a:r>
              <a:rPr lang="tr-TR" sz="1600" dirty="0">
                <a:solidFill>
                  <a:srgbClr val="2A3E6E"/>
                </a:solidFill>
                <a:latin typeface="Myriad Pro" panose="020B0503030403020204" pitchFamily="34" charset="0"/>
              </a:rPr>
              <a:t> Denizcilik» inisiyatifleri</a:t>
            </a:r>
          </a:p>
          <a:p>
            <a:endParaRPr lang="tr-TR" sz="1400" dirty="0"/>
          </a:p>
        </p:txBody>
      </p:sp>
      <p:sp>
        <p:nvSpPr>
          <p:cNvPr id="10" name="Metin kutusu 9"/>
          <p:cNvSpPr txBox="1"/>
          <p:nvPr/>
        </p:nvSpPr>
        <p:spPr>
          <a:xfrm>
            <a:off x="3328439" y="4009066"/>
            <a:ext cx="4520101" cy="2328843"/>
          </a:xfrm>
          <a:prstGeom prst="rect">
            <a:avLst/>
          </a:prstGeom>
          <a:noFill/>
        </p:spPr>
        <p:txBody>
          <a:bodyPr wrap="square" rtlCol="0">
            <a:spAutoFit/>
          </a:bodyPr>
          <a:lstStyle/>
          <a:p>
            <a:pPr marL="742950" lvl="1" indent="-285750">
              <a:spcAft>
                <a:spcPts val="800"/>
              </a:spcAft>
              <a:buFont typeface="Wingdings" panose="05000000000000000000" pitchFamily="2" charset="2"/>
              <a:buChar char="Ø"/>
            </a:pPr>
            <a:r>
              <a:rPr lang="tr-TR" sz="1600" b="1" dirty="0">
                <a:solidFill>
                  <a:srgbClr val="2A3E6E"/>
                </a:solidFill>
                <a:latin typeface="Myriad Pro" panose="020B0503030403020204" pitchFamily="34" charset="0"/>
              </a:rPr>
              <a:t>AB Emisyon Ticaret Sistemi revizyonu</a:t>
            </a:r>
          </a:p>
          <a:p>
            <a:pPr marL="742950" lvl="1" indent="-285750">
              <a:spcAft>
                <a:spcPts val="800"/>
              </a:spcAft>
              <a:buFont typeface="Wingdings" panose="05000000000000000000" pitchFamily="2" charset="2"/>
              <a:buChar char="Ø"/>
            </a:pPr>
            <a:r>
              <a:rPr lang="tr-TR" sz="1600" b="1" dirty="0">
                <a:solidFill>
                  <a:srgbClr val="2A3E6E"/>
                </a:solidFill>
                <a:latin typeface="Myriad Pro" panose="020B0503030403020204" pitchFamily="34" charset="0"/>
              </a:rPr>
              <a:t>Sınırda Karbon Düzenleme Mekanizması önerisi</a:t>
            </a:r>
          </a:p>
          <a:p>
            <a:pPr marL="742950" lvl="1" indent="-285750">
              <a:spcAft>
                <a:spcPts val="800"/>
              </a:spcAft>
              <a:buFont typeface="Wingdings" panose="05000000000000000000" pitchFamily="2" charset="2"/>
              <a:buChar char="Ø"/>
            </a:pPr>
            <a:r>
              <a:rPr lang="tr-TR" sz="1600" dirty="0">
                <a:solidFill>
                  <a:srgbClr val="2A3E6E"/>
                </a:solidFill>
                <a:latin typeface="Myriad Pro" panose="020B0503030403020204" pitchFamily="34" charset="0"/>
              </a:rPr>
              <a:t>Emek Paylaşım Tüzüğü</a:t>
            </a:r>
          </a:p>
          <a:p>
            <a:pPr marL="742950" lvl="1" indent="-285750">
              <a:spcAft>
                <a:spcPts val="800"/>
              </a:spcAft>
              <a:buFont typeface="Wingdings" panose="05000000000000000000" pitchFamily="2" charset="2"/>
              <a:buChar char="Ø"/>
            </a:pPr>
            <a:r>
              <a:rPr lang="tr-TR" sz="1600" dirty="0">
                <a:solidFill>
                  <a:srgbClr val="2A3E6E"/>
                </a:solidFill>
                <a:latin typeface="Myriad Pro" panose="020B0503030403020204" pitchFamily="34" charset="0"/>
              </a:rPr>
              <a:t>Enerji Vergisi Direktifi revizyonu</a:t>
            </a:r>
          </a:p>
          <a:p>
            <a:pPr marL="742950" lvl="1" indent="-285750">
              <a:spcAft>
                <a:spcPts val="800"/>
              </a:spcAft>
              <a:buFont typeface="Wingdings" panose="05000000000000000000" pitchFamily="2" charset="2"/>
              <a:buChar char="Ø"/>
            </a:pPr>
            <a:r>
              <a:rPr lang="tr-TR" sz="1600" dirty="0">
                <a:solidFill>
                  <a:srgbClr val="2A3E6E"/>
                </a:solidFill>
                <a:latin typeface="Myriad Pro" panose="020B0503030403020204" pitchFamily="34" charset="0"/>
              </a:rPr>
              <a:t>Yenilenebilir Enerji Direktifi revizyonu</a:t>
            </a:r>
          </a:p>
          <a:p>
            <a:pPr marL="742950" lvl="1" indent="-285750">
              <a:spcAft>
                <a:spcPts val="800"/>
              </a:spcAft>
              <a:buFont typeface="Wingdings" panose="05000000000000000000" pitchFamily="2" charset="2"/>
              <a:buChar char="Ø"/>
            </a:pPr>
            <a:r>
              <a:rPr lang="tr-TR" sz="1600" dirty="0">
                <a:solidFill>
                  <a:srgbClr val="2A3E6E"/>
                </a:solidFill>
                <a:latin typeface="Myriad Pro" panose="020B0503030403020204" pitchFamily="34" charset="0"/>
              </a:rPr>
              <a:t>Enerji Verimliliği Direktifi revizyonu</a:t>
            </a:r>
          </a:p>
        </p:txBody>
      </p:sp>
    </p:spTree>
    <p:extLst>
      <p:ext uri="{BB962C8B-B14F-4D97-AF65-F5344CB8AC3E}">
        <p14:creationId xmlns:p14="http://schemas.microsoft.com/office/powerpoint/2010/main" val="413991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endParaRPr lang="en-US"/>
          </a:p>
        </p:txBody>
      </p:sp>
      <p:sp>
        <p:nvSpPr>
          <p:cNvPr id="3" name="Content Placeholder 2"/>
          <p:cNvSpPr>
            <a:spLocks noGrp="1"/>
          </p:cNvSpPr>
          <p:nvPr>
            <p:ph idx="4294967295"/>
          </p:nvPr>
        </p:nvSpPr>
        <p:spPr/>
        <p:txBody>
          <a:bodyPr/>
          <a:lstStyle/>
          <a:p>
            <a:endParaRPr lang="en-US" dirty="0"/>
          </a:p>
        </p:txBody>
      </p:sp>
      <p:pic>
        <p:nvPicPr>
          <p:cNvPr id="4" name="Picture 3" descr="ppt_sunum_forma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Untitled-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277" y="967886"/>
            <a:ext cx="4100199" cy="1240221"/>
          </a:xfrm>
          <a:prstGeom prst="rect">
            <a:avLst/>
          </a:prstGeom>
        </p:spPr>
      </p:pic>
      <p:sp>
        <p:nvSpPr>
          <p:cNvPr id="6" name="Subtitle 2"/>
          <p:cNvSpPr txBox="1">
            <a:spLocks/>
          </p:cNvSpPr>
          <p:nvPr/>
        </p:nvSpPr>
        <p:spPr>
          <a:xfrm>
            <a:off x="2895601" y="4877032"/>
            <a:ext cx="6400800" cy="242625"/>
          </a:xfrm>
          <a:prstGeom prst="rect">
            <a:avLst/>
          </a:prstGeom>
        </p:spPr>
        <p:txBody>
          <a:bodyPr vert="horz" lIns="72567" tIns="36284" rIns="72567" bIns="36284"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270" b="1" dirty="0">
              <a:solidFill>
                <a:schemeClr val="bg1"/>
              </a:solidFill>
              <a:latin typeface="Myriad Pro"/>
              <a:cs typeface="Myriad Pro"/>
            </a:endParaRPr>
          </a:p>
        </p:txBody>
      </p:sp>
      <p:sp>
        <p:nvSpPr>
          <p:cNvPr id="7" name="TextBox 6">
            <a:extLst>
              <a:ext uri="{FF2B5EF4-FFF2-40B4-BE49-F238E27FC236}">
                <a16:creationId xmlns:a16="http://schemas.microsoft.com/office/drawing/2014/main" id="{400A69CA-A047-4BAD-BB31-F7E581EB99A9}"/>
              </a:ext>
            </a:extLst>
          </p:cNvPr>
          <p:cNvSpPr txBox="1"/>
          <p:nvPr/>
        </p:nvSpPr>
        <p:spPr>
          <a:xfrm>
            <a:off x="7899" y="2608951"/>
            <a:ext cx="12184101" cy="3046988"/>
          </a:xfrm>
          <a:prstGeom prst="rect">
            <a:avLst/>
          </a:prstGeom>
          <a:noFill/>
        </p:spPr>
        <p:txBody>
          <a:bodyPr wrap="square" rtlCol="0">
            <a:spAutoFit/>
          </a:bodyPr>
          <a:lstStyle/>
          <a:p>
            <a:pPr algn="ctr"/>
            <a:endParaRPr lang="tr-TR" sz="3200" b="1" dirty="0">
              <a:solidFill>
                <a:srgbClr val="D8AE63"/>
              </a:solidFill>
              <a:latin typeface="Myriad Pro" panose="020B0503030403020204" pitchFamily="34" charset="0"/>
            </a:endParaRPr>
          </a:p>
          <a:p>
            <a:pPr algn="ctr"/>
            <a:endParaRPr lang="tr-TR" sz="3200" b="1" dirty="0">
              <a:solidFill>
                <a:srgbClr val="D8AE63"/>
              </a:solidFill>
              <a:latin typeface="Myriad Pro" panose="020B0503030403020204" pitchFamily="34" charset="0"/>
            </a:endParaRPr>
          </a:p>
          <a:p>
            <a:pPr algn="ctr"/>
            <a:r>
              <a:rPr lang="tr-TR" sz="3600" b="1" dirty="0">
                <a:solidFill>
                  <a:srgbClr val="D8AE63"/>
                </a:solidFill>
                <a:latin typeface="Myriad Pro" panose="020B0503030403020204" pitchFamily="34" charset="0"/>
              </a:rPr>
              <a:t>Teşekkürler </a:t>
            </a:r>
          </a:p>
          <a:p>
            <a:pPr algn="ctr"/>
            <a:endParaRPr lang="tr-TR" sz="3200" b="1" i="1" dirty="0">
              <a:solidFill>
                <a:srgbClr val="D8AE63"/>
              </a:solidFill>
              <a:latin typeface="Myriad Pro" panose="020B0503030403020204" pitchFamily="34" charset="0"/>
            </a:endParaRPr>
          </a:p>
          <a:p>
            <a:pPr algn="ctr"/>
            <a:endParaRPr lang="tr-TR" sz="2000" b="1" dirty="0">
              <a:solidFill>
                <a:srgbClr val="D8AE63"/>
              </a:solidFill>
              <a:latin typeface="Myriad Pro" panose="020B0503030403020204" pitchFamily="34" charset="0"/>
            </a:endParaRPr>
          </a:p>
          <a:p>
            <a:pPr algn="ctr"/>
            <a:r>
              <a:rPr lang="tr-TR" sz="2000" b="1" dirty="0">
                <a:solidFill>
                  <a:srgbClr val="D8AE63"/>
                </a:solidFill>
                <a:latin typeface="Myriad Pro" panose="020B0503030403020204" pitchFamily="34" charset="0"/>
              </a:rPr>
              <a:t>Uluslararası Anlaşmalar ve AB Genel Müdürlüğü</a:t>
            </a:r>
          </a:p>
          <a:p>
            <a:pPr algn="ctr"/>
            <a:r>
              <a:rPr lang="tr-TR" sz="2000" b="1" dirty="0">
                <a:solidFill>
                  <a:srgbClr val="D8AE63"/>
                </a:solidFill>
                <a:latin typeface="Myriad Pro" panose="020B0503030403020204" pitchFamily="34" charset="0"/>
              </a:rPr>
              <a:t>abtekpazar@ticaret.gov.tr</a:t>
            </a:r>
          </a:p>
        </p:txBody>
      </p:sp>
      <p:sp>
        <p:nvSpPr>
          <p:cNvPr id="8" name="Slayt Numarası Yer Tutucusu 7"/>
          <p:cNvSpPr>
            <a:spLocks noGrp="1"/>
          </p:cNvSpPr>
          <p:nvPr>
            <p:ph type="sldNum" sz="quarter" idx="12"/>
          </p:nvPr>
        </p:nvSpPr>
        <p:spPr/>
        <p:txBody>
          <a:bodyPr/>
          <a:lstStyle/>
          <a:p>
            <a:pPr>
              <a:defRPr/>
            </a:pPr>
            <a:fld id="{727E59EE-FE18-4CEA-A42D-5E7D70020589}" type="slidenum">
              <a:rPr lang="tr-TR" altLang="tr-TR" smtClean="0"/>
              <a:t>30</a:t>
            </a:fld>
            <a:endParaRPr lang="tr-TR" altLang="tr-TR" dirty="0"/>
          </a:p>
        </p:txBody>
      </p:sp>
    </p:spTree>
    <p:extLst>
      <p:ext uri="{BB962C8B-B14F-4D97-AF65-F5344CB8AC3E}">
        <p14:creationId xmlns:p14="http://schemas.microsoft.com/office/powerpoint/2010/main" val="260810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2A8A749-543F-4CE8-A58E-8C865EACBC05}"/>
              </a:ext>
            </a:extLst>
          </p:cNvPr>
          <p:cNvSpPr txBox="1"/>
          <p:nvPr/>
        </p:nvSpPr>
        <p:spPr>
          <a:xfrm>
            <a:off x="166508" y="1630785"/>
            <a:ext cx="5195202" cy="5080750"/>
          </a:xfrm>
          <a:prstGeom prst="rect">
            <a:avLst/>
          </a:prstGeom>
          <a:solidFill>
            <a:srgbClr val="F2F3F7"/>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107000"/>
              </a:lnSpc>
              <a:spcAft>
                <a:spcPts val="800"/>
              </a:spcAft>
            </a:pPr>
            <a:endParaRPr lang="tr-TR" sz="1200" dirty="0">
              <a:solidFill>
                <a:srgbClr val="2A3E6E"/>
              </a:solidFill>
              <a:latin typeface="Myriad Pro" panose="020B0503030403020204" pitchFamily="34" charset="0"/>
            </a:endParaRPr>
          </a:p>
          <a:p>
            <a:pPr marL="342900" indent="-249238">
              <a:lnSpc>
                <a:spcPct val="107000"/>
              </a:lnSpc>
              <a:spcAft>
                <a:spcPts val="800"/>
              </a:spcAft>
              <a:buFont typeface="Arial" panose="020B0604020202020204" pitchFamily="34" charset="0"/>
              <a:buChar char="•"/>
            </a:pPr>
            <a:r>
              <a:rPr lang="tr-TR" sz="1200" dirty="0">
                <a:solidFill>
                  <a:srgbClr val="2A3E6E"/>
                </a:solidFill>
                <a:latin typeface="Myriad Pro" panose="020B0503030403020204" charset="0"/>
              </a:rPr>
              <a:t>Sera gazı </a:t>
            </a:r>
            <a:r>
              <a:rPr lang="tr-TR" sz="1200" dirty="0" err="1">
                <a:solidFill>
                  <a:srgbClr val="2A3E6E"/>
                </a:solidFill>
                <a:latin typeface="Myriad Pro" panose="020B0503030403020204" charset="0"/>
              </a:rPr>
              <a:t>azaltımını</a:t>
            </a:r>
            <a:r>
              <a:rPr lang="tr-TR" sz="1200" dirty="0">
                <a:solidFill>
                  <a:srgbClr val="2A3E6E"/>
                </a:solidFill>
                <a:latin typeface="Myriad Pro" panose="020B0503030403020204" charset="0"/>
              </a:rPr>
              <a:t> sağlamaya yönelik piyasa temelli mekanizma</a:t>
            </a:r>
          </a:p>
          <a:p>
            <a:pPr marL="342900" indent="-249238">
              <a:lnSpc>
                <a:spcPct val="107000"/>
              </a:lnSpc>
              <a:spcAft>
                <a:spcPts val="800"/>
              </a:spcAft>
              <a:buFont typeface="Arial" panose="020B0604020202020204" pitchFamily="34" charset="0"/>
              <a:buChar char="•"/>
            </a:pPr>
            <a:r>
              <a:rPr lang="tr-TR" sz="1200" dirty="0">
                <a:solidFill>
                  <a:srgbClr val="2A3E6E"/>
                </a:solidFill>
                <a:latin typeface="Myriad Pro" panose="020B0503030403020204" charset="0"/>
              </a:rPr>
              <a:t>Sistem, bir </a:t>
            </a:r>
            <a:r>
              <a:rPr lang="tr-TR" sz="1200" b="1" dirty="0">
                <a:solidFill>
                  <a:srgbClr val="2A3E6E"/>
                </a:solidFill>
                <a:latin typeface="Myriad Pro" panose="020B0503030403020204" charset="0"/>
              </a:rPr>
              <a:t>emisyon üst sınırı (</a:t>
            </a:r>
            <a:r>
              <a:rPr lang="tr-TR" sz="1200" b="1" dirty="0" err="1">
                <a:solidFill>
                  <a:srgbClr val="2A3E6E"/>
                </a:solidFill>
                <a:latin typeface="Myriad Pro" panose="020B0503030403020204" charset="0"/>
              </a:rPr>
              <a:t>cap</a:t>
            </a:r>
            <a:r>
              <a:rPr lang="tr-TR" sz="1200" b="1" dirty="0">
                <a:solidFill>
                  <a:srgbClr val="2A3E6E"/>
                </a:solidFill>
                <a:latin typeface="Myriad Pro" panose="020B0503030403020204" charset="0"/>
              </a:rPr>
              <a:t>)</a:t>
            </a:r>
            <a:r>
              <a:rPr lang="tr-TR" sz="1200" dirty="0">
                <a:solidFill>
                  <a:srgbClr val="2A3E6E"/>
                </a:solidFill>
                <a:latin typeface="Myriad Pro" panose="020B0503030403020204" charset="0"/>
              </a:rPr>
              <a:t> belirleyerek </a:t>
            </a:r>
            <a:r>
              <a:rPr lang="tr-TR" sz="1200" b="1" dirty="0">
                <a:solidFill>
                  <a:srgbClr val="2A3E6E"/>
                </a:solidFill>
                <a:latin typeface="Myriad Pro" panose="020B0503030403020204" charset="0"/>
              </a:rPr>
              <a:t>emisyon </a:t>
            </a:r>
            <a:r>
              <a:rPr lang="tr-TR" sz="1200" b="1" dirty="0" err="1">
                <a:solidFill>
                  <a:srgbClr val="2A3E6E"/>
                </a:solidFill>
                <a:latin typeface="Myriad Pro" panose="020B0503030403020204" charset="0"/>
              </a:rPr>
              <a:t>salımını</a:t>
            </a:r>
            <a:r>
              <a:rPr lang="tr-TR" sz="1200" b="1" dirty="0">
                <a:solidFill>
                  <a:srgbClr val="2A3E6E"/>
                </a:solidFill>
                <a:latin typeface="Myriad Pro" panose="020B0503030403020204" charset="0"/>
              </a:rPr>
              <a:t> izne bağlar </a:t>
            </a:r>
            <a:r>
              <a:rPr lang="tr-TR" sz="1200" dirty="0">
                <a:solidFill>
                  <a:srgbClr val="2A3E6E"/>
                </a:solidFill>
                <a:latin typeface="Myriad Pro" panose="020B0503030403020204" charset="0"/>
                <a:sym typeface="Wingdings" panose="05000000000000000000" pitchFamily="2" charset="2"/>
              </a:rPr>
              <a:t> </a:t>
            </a:r>
            <a:r>
              <a:rPr lang="tr-TR" sz="1200" dirty="0">
                <a:solidFill>
                  <a:srgbClr val="2A3E6E"/>
                </a:solidFill>
                <a:latin typeface="Myriad Pro" panose="020B0503030403020204" charset="0"/>
              </a:rPr>
              <a:t>işletmelerden </a:t>
            </a:r>
            <a:r>
              <a:rPr lang="tr-TR" sz="1200" b="1" dirty="0">
                <a:solidFill>
                  <a:srgbClr val="2A3E6E"/>
                </a:solidFill>
                <a:latin typeface="Myriad Pro" panose="020B0503030403020204" charset="0"/>
              </a:rPr>
              <a:t>yıllık emisyonları kadar tahsisatı </a:t>
            </a:r>
            <a:r>
              <a:rPr lang="tr-TR" sz="1200" dirty="0">
                <a:solidFill>
                  <a:srgbClr val="2A3E6E"/>
                </a:solidFill>
                <a:latin typeface="Myriad Pro" panose="020B0503030403020204" charset="0"/>
              </a:rPr>
              <a:t>yıl sonunda teslim etmeleri beklenir.</a:t>
            </a:r>
          </a:p>
          <a:p>
            <a:pPr marL="342900" indent="-249238">
              <a:lnSpc>
                <a:spcPct val="107000"/>
              </a:lnSpc>
              <a:spcAft>
                <a:spcPts val="800"/>
              </a:spcAft>
              <a:buFont typeface="Arial" panose="020B0604020202020204" pitchFamily="34" charset="0"/>
              <a:buChar char="•"/>
            </a:pPr>
            <a:r>
              <a:rPr lang="tr-TR" sz="1200" dirty="0">
                <a:solidFill>
                  <a:srgbClr val="2A3E6E"/>
                </a:solidFill>
                <a:latin typeface="Myriad Pro" panose="020B0503030403020204" charset="0"/>
              </a:rPr>
              <a:t>Kapsamı</a:t>
            </a:r>
            <a:r>
              <a:rPr lang="tr-TR" sz="1200" b="1" dirty="0">
                <a:solidFill>
                  <a:srgbClr val="2A3E6E"/>
                </a:solidFill>
                <a:latin typeface="Myriad Pro" panose="020B0503030403020204" charset="0"/>
              </a:rPr>
              <a:t>, elektrik üretimi, emisyon-yoğun sanayi üretimi  ve havacılık emisyonları</a:t>
            </a:r>
            <a:r>
              <a:rPr lang="tr-TR" sz="1200" dirty="0">
                <a:solidFill>
                  <a:srgbClr val="2A3E6E"/>
                </a:solidFill>
                <a:latin typeface="Myriad Pro" panose="020B0503030403020204" charset="0"/>
              </a:rPr>
              <a:t>nın yanında </a:t>
            </a:r>
            <a:r>
              <a:rPr lang="tr-TR" sz="1200" b="1" dirty="0">
                <a:solidFill>
                  <a:srgbClr val="2A3E6E"/>
                </a:solidFill>
                <a:latin typeface="Myriad Pro" panose="020B0503030403020204" charset="0"/>
              </a:rPr>
              <a:t>2026 itibariyle deniz taşımacılığı emisyonlarını içerecek şekilde</a:t>
            </a:r>
            <a:r>
              <a:rPr lang="tr-TR" sz="1200" dirty="0">
                <a:solidFill>
                  <a:srgbClr val="2A3E6E"/>
                </a:solidFill>
                <a:latin typeface="Myriad Pro" panose="020B0503030403020204" charset="0"/>
              </a:rPr>
              <a:t> genişletilmiştir.</a:t>
            </a:r>
          </a:p>
          <a:p>
            <a:pPr marL="800100" lvl="1" indent="-342900">
              <a:lnSpc>
                <a:spcPct val="107000"/>
              </a:lnSpc>
              <a:spcAft>
                <a:spcPts val="800"/>
              </a:spcAft>
              <a:buFont typeface="Arial" panose="020B0604020202020204" pitchFamily="34" charset="0"/>
              <a:buChar char="•"/>
            </a:pPr>
            <a:r>
              <a:rPr lang="tr-TR" sz="1200" b="1" dirty="0">
                <a:solidFill>
                  <a:srgbClr val="2A3E6E"/>
                </a:solidFill>
                <a:latin typeface="Myriad Pro" panose="020B0503030403020204" charset="0"/>
              </a:rPr>
              <a:t>ETS-2: Binalar ve karayolu ulaşımında fosil yakıt kaynaklı emisyonlar </a:t>
            </a:r>
            <a:r>
              <a:rPr lang="tr-TR" sz="1200" dirty="0">
                <a:solidFill>
                  <a:srgbClr val="2A3E6E"/>
                </a:solidFill>
                <a:latin typeface="Myriad Pro" panose="020B0503030403020204" charset="0"/>
              </a:rPr>
              <a:t>/ Sosyal İklim Fonu</a:t>
            </a:r>
          </a:p>
          <a:p>
            <a:pPr marL="342900" indent="-249238">
              <a:lnSpc>
                <a:spcPct val="107000"/>
              </a:lnSpc>
              <a:spcAft>
                <a:spcPts val="800"/>
              </a:spcAft>
              <a:buFont typeface="Arial" panose="020B0604020202020204" pitchFamily="34" charset="0"/>
              <a:buChar char="•"/>
            </a:pPr>
            <a:r>
              <a:rPr lang="tr-TR" sz="1200" dirty="0" err="1">
                <a:solidFill>
                  <a:srgbClr val="2A3E6E"/>
                </a:solidFill>
                <a:latin typeface="Myriad Pro" panose="020B0503030403020204" charset="0"/>
              </a:rPr>
              <a:t>ETS’de</a:t>
            </a:r>
            <a:r>
              <a:rPr lang="tr-TR" sz="1200" dirty="0">
                <a:solidFill>
                  <a:srgbClr val="2A3E6E"/>
                </a:solidFill>
                <a:latin typeface="Myriad Pro" panose="020B0503030403020204" charset="0"/>
              </a:rPr>
              <a:t> tahsisatlar ihale usulüyle satışa çıkartılır veya ücretsiz dağıtılır. Piyasada işletmeler arasında tahsisat alım satımına izin verilir </a:t>
            </a:r>
            <a:r>
              <a:rPr lang="tr-TR" sz="1200" dirty="0">
                <a:solidFill>
                  <a:srgbClr val="2A3E6E"/>
                </a:solidFill>
                <a:latin typeface="Myriad Pro" panose="020B0503030403020204" charset="0"/>
                <a:sym typeface="Wingdings" panose="05000000000000000000" pitchFamily="2" charset="2"/>
              </a:rPr>
              <a:t> </a:t>
            </a:r>
            <a:r>
              <a:rPr lang="tr-TR" sz="1200" dirty="0">
                <a:solidFill>
                  <a:srgbClr val="2A3E6E"/>
                </a:solidFill>
                <a:latin typeface="Myriad Pro" panose="020B0503030403020204" charset="0"/>
              </a:rPr>
              <a:t>Emisyonunu düşürebilen firmalar kar eder. </a:t>
            </a:r>
          </a:p>
          <a:p>
            <a:pPr marL="342900" indent="-249238">
              <a:lnSpc>
                <a:spcPct val="107000"/>
              </a:lnSpc>
              <a:spcAft>
                <a:spcPts val="800"/>
              </a:spcAft>
              <a:buFont typeface="Arial" panose="020B0604020202020204" pitchFamily="34" charset="0"/>
              <a:buChar char="•"/>
            </a:pPr>
            <a:r>
              <a:rPr lang="tr-TR" sz="1200" dirty="0">
                <a:solidFill>
                  <a:srgbClr val="2A3E6E"/>
                </a:solidFill>
                <a:latin typeface="Myriad Pro" panose="020B0503030403020204" charset="0"/>
              </a:rPr>
              <a:t>ETS gelirleri: yeşil ve adil dönüşümün finansmanı</a:t>
            </a:r>
          </a:p>
          <a:p>
            <a:pPr marL="342900" indent="-249238">
              <a:lnSpc>
                <a:spcPct val="107000"/>
              </a:lnSpc>
              <a:spcAft>
                <a:spcPts val="800"/>
              </a:spcAft>
              <a:buFont typeface="Arial" panose="020B0604020202020204" pitchFamily="34" charset="0"/>
              <a:buChar char="•"/>
            </a:pPr>
            <a:r>
              <a:rPr lang="tr-TR" sz="1200" dirty="0" err="1">
                <a:solidFill>
                  <a:srgbClr val="2A3E6E"/>
                </a:solidFill>
                <a:latin typeface="Myriad Pro" panose="020B0503030403020204" charset="0"/>
              </a:rPr>
              <a:t>ETS’nin</a:t>
            </a:r>
            <a:r>
              <a:rPr lang="tr-TR" sz="1200" dirty="0">
                <a:solidFill>
                  <a:srgbClr val="2A3E6E"/>
                </a:solidFill>
                <a:latin typeface="Myriad Pro" panose="020B0503030403020204" charset="0"/>
              </a:rPr>
              <a:t> sıkılaştırılması </a:t>
            </a:r>
            <a:r>
              <a:rPr lang="tr-TR" sz="1200" dirty="0">
                <a:solidFill>
                  <a:srgbClr val="2A3E6E"/>
                </a:solidFill>
                <a:latin typeface="Myriad Pro" panose="020B0503030403020204" charset="0"/>
                <a:sym typeface="Wingdings" panose="05000000000000000000" pitchFamily="2" charset="2"/>
              </a:rPr>
              <a:t></a:t>
            </a:r>
            <a:r>
              <a:rPr lang="tr-TR" sz="1200" dirty="0">
                <a:solidFill>
                  <a:srgbClr val="2A3E6E"/>
                </a:solidFill>
                <a:latin typeface="Myriad Pro" panose="020B0503030403020204" charset="0"/>
              </a:rPr>
              <a:t> karbon ücretlerinde artış</a:t>
            </a:r>
          </a:p>
          <a:p>
            <a:pPr marL="446088" lvl="1" indent="-176213">
              <a:lnSpc>
                <a:spcPct val="107000"/>
              </a:lnSpc>
              <a:spcAft>
                <a:spcPts val="800"/>
              </a:spcAft>
              <a:buFont typeface="Arial" panose="020B0604020202020204" pitchFamily="34" charset="0"/>
              <a:buChar char="•"/>
            </a:pPr>
            <a:r>
              <a:rPr lang="tr-TR" sz="1100" dirty="0">
                <a:solidFill>
                  <a:srgbClr val="2A3E6E"/>
                </a:solidFill>
                <a:latin typeface="Myriad Pro" panose="020B0503030403020204" charset="0"/>
              </a:rPr>
              <a:t>2024: 90 milyon, 2026: 27 milyon ton CO2 karşılığı tahsisat sistemden kaldırılacak</a:t>
            </a:r>
          </a:p>
          <a:p>
            <a:pPr marL="446088" lvl="1" indent="-176213">
              <a:lnSpc>
                <a:spcPct val="107000"/>
              </a:lnSpc>
              <a:spcAft>
                <a:spcPts val="800"/>
              </a:spcAft>
              <a:buFont typeface="Arial" panose="020B0604020202020204" pitchFamily="34" charset="0"/>
              <a:buChar char="•"/>
            </a:pPr>
            <a:r>
              <a:rPr lang="tr-TR" sz="1100" dirty="0">
                <a:solidFill>
                  <a:srgbClr val="2A3E6E"/>
                </a:solidFill>
                <a:latin typeface="Myriad Pro" panose="020B0503030403020204" charset="0"/>
              </a:rPr>
              <a:t>Piyasadaki </a:t>
            </a:r>
            <a:r>
              <a:rPr lang="tr-TR" sz="1100" dirty="0" err="1">
                <a:solidFill>
                  <a:srgbClr val="2A3E6E"/>
                </a:solidFill>
                <a:latin typeface="Myriad Pro" panose="020B0503030403020204" charset="0"/>
              </a:rPr>
              <a:t>tahsisatlarda</a:t>
            </a:r>
            <a:r>
              <a:rPr lang="tr-TR" sz="1100" dirty="0">
                <a:solidFill>
                  <a:srgbClr val="2A3E6E"/>
                </a:solidFill>
                <a:latin typeface="Myriad Pro" panose="020B0503030403020204" charset="0"/>
              </a:rPr>
              <a:t> </a:t>
            </a:r>
            <a:r>
              <a:rPr lang="tr-TR" sz="1100" dirty="0">
                <a:solidFill>
                  <a:srgbClr val="2A3E6E"/>
                </a:solidFill>
                <a:latin typeface="Myriad Pro" panose="020B0503030403020204" charset="0"/>
                <a:sym typeface="Wingdings" panose="05000000000000000000" pitchFamily="2" charset="2"/>
              </a:rPr>
              <a:t> </a:t>
            </a:r>
            <a:r>
              <a:rPr lang="tr-TR" sz="1100" dirty="0">
                <a:solidFill>
                  <a:srgbClr val="2A3E6E"/>
                </a:solidFill>
                <a:latin typeface="Myriad Pro" panose="020B0503030403020204" charset="0"/>
              </a:rPr>
              <a:t>2024-2027: yıllık %4,3 ;  2028-2030: %4,4         oranında </a:t>
            </a:r>
            <a:r>
              <a:rPr lang="tr-TR" sz="1100" dirty="0" err="1">
                <a:solidFill>
                  <a:srgbClr val="2A3E6E"/>
                </a:solidFill>
                <a:latin typeface="Myriad Pro" panose="020B0503030403020204" charset="0"/>
              </a:rPr>
              <a:t>azaltım</a:t>
            </a:r>
            <a:endParaRPr lang="tr-TR" sz="1100" dirty="0">
              <a:solidFill>
                <a:srgbClr val="2A3E6E"/>
              </a:solidFill>
              <a:latin typeface="Myriad Pro" panose="020B0503030403020204" charset="0"/>
            </a:endParaRPr>
          </a:p>
          <a:p>
            <a:pPr lvl="1">
              <a:lnSpc>
                <a:spcPct val="107000"/>
              </a:lnSpc>
              <a:spcAft>
                <a:spcPts val="800"/>
              </a:spcAft>
            </a:pPr>
            <a:endParaRPr lang="tr-TR" sz="1100" dirty="0">
              <a:solidFill>
                <a:srgbClr val="2A3E6E"/>
              </a:solidFill>
              <a:latin typeface="Myriad Pro" panose="020B0503030403020204" pitchFamily="34" charset="0"/>
            </a:endParaRPr>
          </a:p>
        </p:txBody>
      </p:sp>
      <p:sp>
        <p:nvSpPr>
          <p:cNvPr id="4" name="TextBox 12">
            <a:extLst>
              <a:ext uri="{FF2B5EF4-FFF2-40B4-BE49-F238E27FC236}">
                <a16:creationId xmlns:a16="http://schemas.microsoft.com/office/drawing/2014/main" id="{6DC63DF8-6C02-4C06-A981-C93152861961}"/>
              </a:ext>
            </a:extLst>
          </p:cNvPr>
          <p:cNvSpPr txBox="1"/>
          <p:nvPr/>
        </p:nvSpPr>
        <p:spPr>
          <a:xfrm>
            <a:off x="2265357" y="762644"/>
            <a:ext cx="9357438" cy="461665"/>
          </a:xfrm>
          <a:prstGeom prst="rect">
            <a:avLst/>
          </a:prstGeom>
          <a:noFill/>
        </p:spPr>
        <p:txBody>
          <a:bodyPr wrap="square" rtlCol="0">
            <a:spAutoFit/>
          </a:bodyPr>
          <a:lstStyle/>
          <a:p>
            <a:r>
              <a:rPr lang="tr-TR" sz="2400" b="1" dirty="0">
                <a:solidFill>
                  <a:srgbClr val="2A3E6E"/>
                </a:solidFill>
                <a:latin typeface="Myriad Pro" panose="020B0503030403020204" pitchFamily="34" charset="0"/>
              </a:rPr>
              <a:t>AB EMİSYON TİCARET SİSTEMİ (AB ETS)</a:t>
            </a:r>
          </a:p>
        </p:txBody>
      </p:sp>
      <p:sp>
        <p:nvSpPr>
          <p:cNvPr id="107522" name="AutoShape 2" descr="Cap and trade system. Emission cap. Pollution control program. Two  factories with industrial chimneys. Carbon trading. Carbon neutrality.  Vector Stock Vector Image &amp; Art - Alam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 name="Resim 19">
            <a:extLst>
              <a:ext uri="{FF2B5EF4-FFF2-40B4-BE49-F238E27FC236}">
                <a16:creationId xmlns:a16="http://schemas.microsoft.com/office/drawing/2014/main" id="{01F65649-3C55-417F-A204-28F127E628D3}"/>
              </a:ext>
            </a:extLst>
          </p:cNvPr>
          <p:cNvPicPr>
            <a:picLocks noChangeAspect="1"/>
          </p:cNvPicPr>
          <p:nvPr/>
        </p:nvPicPr>
        <p:blipFill rotWithShape="1">
          <a:blip r:embed="rId3"/>
          <a:srcRect l="27954" t="21505" r="28666" b="28476"/>
          <a:stretch/>
        </p:blipFill>
        <p:spPr>
          <a:xfrm>
            <a:off x="5544085" y="2191895"/>
            <a:ext cx="6427896" cy="4281054"/>
          </a:xfrm>
          <a:prstGeom prst="rect">
            <a:avLst/>
          </a:prstGeom>
          <a:ln>
            <a:solidFill>
              <a:srgbClr val="0585BE"/>
            </a:solidFill>
          </a:ln>
        </p:spPr>
      </p:pic>
      <p:sp>
        <p:nvSpPr>
          <p:cNvPr id="2" name="Dikdörtgen 1">
            <a:extLst>
              <a:ext uri="{FF2B5EF4-FFF2-40B4-BE49-F238E27FC236}">
                <a16:creationId xmlns:a16="http://schemas.microsoft.com/office/drawing/2014/main" id="{1447896B-EC3A-4B98-9F64-F4739A14FA53}"/>
              </a:ext>
            </a:extLst>
          </p:cNvPr>
          <p:cNvSpPr/>
          <p:nvPr/>
        </p:nvSpPr>
        <p:spPr>
          <a:xfrm>
            <a:off x="6702725" y="2294626"/>
            <a:ext cx="1673524" cy="414068"/>
          </a:xfrm>
          <a:prstGeom prst="rect">
            <a:avLst/>
          </a:prstGeom>
          <a:solidFill>
            <a:srgbClr val="F4F4F3"/>
          </a:solidFill>
          <a:ln>
            <a:solidFill>
              <a:srgbClr val="F4F4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Yuvarlatılmış Köşeler 4">
            <a:extLst>
              <a:ext uri="{FF2B5EF4-FFF2-40B4-BE49-F238E27FC236}">
                <a16:creationId xmlns:a16="http://schemas.microsoft.com/office/drawing/2014/main" id="{9C8894BD-58C9-4394-AB94-991AD04BDFC7}"/>
              </a:ext>
            </a:extLst>
          </p:cNvPr>
          <p:cNvSpPr/>
          <p:nvPr/>
        </p:nvSpPr>
        <p:spPr>
          <a:xfrm>
            <a:off x="8514272" y="2587925"/>
            <a:ext cx="284671" cy="232913"/>
          </a:xfrm>
          <a:prstGeom prst="roundRect">
            <a:avLst/>
          </a:prstGeom>
          <a:solidFill>
            <a:srgbClr val="F4F4F3"/>
          </a:solidFill>
          <a:ln>
            <a:solidFill>
              <a:srgbClr val="F4F4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Bulut 5">
            <a:extLst>
              <a:ext uri="{FF2B5EF4-FFF2-40B4-BE49-F238E27FC236}">
                <a16:creationId xmlns:a16="http://schemas.microsoft.com/office/drawing/2014/main" id="{77B2B56D-7E5C-4075-B65B-0E656139A30C}"/>
              </a:ext>
            </a:extLst>
          </p:cNvPr>
          <p:cNvSpPr/>
          <p:nvPr/>
        </p:nvSpPr>
        <p:spPr>
          <a:xfrm>
            <a:off x="5770645" y="2277371"/>
            <a:ext cx="2010381" cy="586597"/>
          </a:xfrm>
          <a:prstGeom prst="cloud">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solidFill>
                  <a:schemeClr val="bg1"/>
                </a:solidFill>
              </a:rPr>
              <a:t>İhaleler  ve ücretsiz tahsisatlar</a:t>
            </a:r>
          </a:p>
        </p:txBody>
      </p:sp>
      <p:cxnSp>
        <p:nvCxnSpPr>
          <p:cNvPr id="10" name="Düz Ok Bağlayıcısı 9">
            <a:extLst>
              <a:ext uri="{FF2B5EF4-FFF2-40B4-BE49-F238E27FC236}">
                <a16:creationId xmlns:a16="http://schemas.microsoft.com/office/drawing/2014/main" id="{F4D0BA17-FB8C-4CB4-A65B-393330DF7398}"/>
              </a:ext>
            </a:extLst>
          </p:cNvPr>
          <p:cNvCxnSpPr>
            <a:stCxn id="6" idx="0"/>
          </p:cNvCxnSpPr>
          <p:nvPr/>
        </p:nvCxnSpPr>
        <p:spPr>
          <a:xfrm>
            <a:off x="7779351" y="2570670"/>
            <a:ext cx="640030" cy="345058"/>
          </a:xfrm>
          <a:prstGeom prst="straightConnector1">
            <a:avLst/>
          </a:prstGeom>
          <a:ln w="28575">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85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a:extLst>
              <a:ext uri="{FF2B5EF4-FFF2-40B4-BE49-F238E27FC236}">
                <a16:creationId xmlns:a16="http://schemas.microsoft.com/office/drawing/2014/main" id="{08AFCB77-3E34-4D4A-A3E8-F3924DEB482E}"/>
              </a:ext>
            </a:extLst>
          </p:cNvPr>
          <p:cNvSpPr txBox="1"/>
          <p:nvPr/>
        </p:nvSpPr>
        <p:spPr>
          <a:xfrm>
            <a:off x="2218897" y="659387"/>
            <a:ext cx="762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dirty="0">
                <a:solidFill>
                  <a:srgbClr val="2A3E6E"/>
                </a:solidFill>
                <a:latin typeface="Myriad Pro" panose="020B0503030403020204" pitchFamily="34" charset="0"/>
              </a:rPr>
              <a:t>AB </a:t>
            </a:r>
            <a:r>
              <a:rPr kumimoji="0" lang="tr-TR" sz="24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rPr>
              <a:t>SINIRDA KARBON DÜZENLEME MEKANİZMASI</a:t>
            </a:r>
            <a:endParaRPr kumimoji="0" lang="tr-TR" sz="22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endParaRPr>
          </a:p>
        </p:txBody>
      </p:sp>
      <p:graphicFrame>
        <p:nvGraphicFramePr>
          <p:cNvPr id="13" name="Diyagram 12">
            <a:extLst>
              <a:ext uri="{FF2B5EF4-FFF2-40B4-BE49-F238E27FC236}">
                <a16:creationId xmlns:a16="http://schemas.microsoft.com/office/drawing/2014/main" id="{4927B579-7B19-4255-B67E-A52CF6093F3A}"/>
              </a:ext>
            </a:extLst>
          </p:cNvPr>
          <p:cNvGraphicFramePr/>
          <p:nvPr>
            <p:extLst>
              <p:ext uri="{D42A27DB-BD31-4B8C-83A1-F6EECF244321}">
                <p14:modId xmlns:p14="http://schemas.microsoft.com/office/powerpoint/2010/main" val="4024652358"/>
              </p:ext>
            </p:extLst>
          </p:nvPr>
        </p:nvGraphicFramePr>
        <p:xfrm>
          <a:off x="457201" y="1656080"/>
          <a:ext cx="7762240" cy="520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2" name="Resim 51">
            <a:extLst>
              <a:ext uri="{FF2B5EF4-FFF2-40B4-BE49-F238E27FC236}">
                <a16:creationId xmlns:a16="http://schemas.microsoft.com/office/drawing/2014/main" id="{1863C4BA-762F-4EC5-A638-44C39DE60099}"/>
              </a:ext>
            </a:extLst>
          </p:cNvPr>
          <p:cNvPicPr>
            <a:picLocks noChangeAspect="1"/>
          </p:cNvPicPr>
          <p:nvPr/>
        </p:nvPicPr>
        <p:blipFill rotWithShape="1">
          <a:blip r:embed="rId8"/>
          <a:srcRect l="58067" t="36289" r="21366" b="24812"/>
          <a:stretch/>
        </p:blipFill>
        <p:spPr>
          <a:xfrm>
            <a:off x="8418135" y="1595859"/>
            <a:ext cx="3497344" cy="3720860"/>
          </a:xfrm>
          <a:prstGeom prst="rect">
            <a:avLst/>
          </a:prstGeom>
        </p:spPr>
      </p:pic>
    </p:spTree>
    <p:extLst>
      <p:ext uri="{BB962C8B-B14F-4D97-AF65-F5344CB8AC3E}">
        <p14:creationId xmlns:p14="http://schemas.microsoft.com/office/powerpoint/2010/main" val="3396500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E8427002-2D0A-467D-8FB0-524F5E253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857" y="1595910"/>
            <a:ext cx="3581113" cy="3279954"/>
          </a:xfrm>
          <a:prstGeom prst="rect">
            <a:avLst/>
          </a:prstGeom>
        </p:spPr>
      </p:pic>
      <p:sp>
        <p:nvSpPr>
          <p:cNvPr id="7" name="AutoShape 2" descr="nafta ile ilgili görsel sonucu"/>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nafta ile ilgili görsel sonucu"/>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250" y="1070517"/>
            <a:ext cx="1413163" cy="1153429"/>
          </a:xfrm>
          <a:prstGeom prst="rect">
            <a:avLst/>
          </a:prstGeom>
        </p:spPr>
      </p:pic>
      <p:sp>
        <p:nvSpPr>
          <p:cNvPr id="13" name="Metin kutusu 12"/>
          <p:cNvSpPr txBox="1"/>
          <p:nvPr/>
        </p:nvSpPr>
        <p:spPr>
          <a:xfrm>
            <a:off x="4548249" y="2042556"/>
            <a:ext cx="1425039" cy="276999"/>
          </a:xfrm>
          <a:prstGeom prst="rect">
            <a:avLst/>
          </a:prstGeom>
          <a:solidFill>
            <a:srgbClr val="DFB777"/>
          </a:solidFill>
        </p:spPr>
        <p:txBody>
          <a:bodyPr wrap="square" rtlCol="0">
            <a:spAutoFit/>
          </a:bodyPr>
          <a:lstStyle/>
          <a:p>
            <a:pPr algn="ctr"/>
            <a:r>
              <a:rPr lang="tr-TR" sz="1200" b="1" dirty="0">
                <a:solidFill>
                  <a:srgbClr val="1C2C57"/>
                </a:solidFill>
              </a:rPr>
              <a:t>ALÜMİNYUM</a:t>
            </a:r>
            <a:endParaRPr lang="tr-TR" sz="1200" dirty="0">
              <a:solidFill>
                <a:srgbClr val="1C2C57"/>
              </a:solidFill>
            </a:endParaRPr>
          </a:p>
        </p:txBody>
      </p:sp>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2745" y="3886236"/>
            <a:ext cx="1078199" cy="985578"/>
          </a:xfrm>
          <a:prstGeom prst="rect">
            <a:avLst/>
          </a:prstGeom>
        </p:spPr>
      </p:pic>
      <p:sp>
        <p:nvSpPr>
          <p:cNvPr id="14" name="Metin kutusu 13"/>
          <p:cNvSpPr txBox="1"/>
          <p:nvPr/>
        </p:nvSpPr>
        <p:spPr>
          <a:xfrm>
            <a:off x="5022745" y="4873377"/>
            <a:ext cx="1078199" cy="276999"/>
          </a:xfrm>
          <a:prstGeom prst="rect">
            <a:avLst/>
          </a:prstGeom>
          <a:solidFill>
            <a:srgbClr val="DFB777"/>
          </a:solidFill>
        </p:spPr>
        <p:txBody>
          <a:bodyPr wrap="square" rtlCol="0">
            <a:spAutoFit/>
          </a:bodyPr>
          <a:lstStyle/>
          <a:p>
            <a:pPr algn="ctr"/>
            <a:r>
              <a:rPr lang="tr-TR" sz="1200" b="1" dirty="0">
                <a:solidFill>
                  <a:srgbClr val="1C2C57"/>
                </a:solidFill>
              </a:rPr>
              <a:t>ÇİMENTO</a:t>
            </a:r>
            <a:endParaRPr lang="tr-TR" sz="1200" dirty="0">
              <a:solidFill>
                <a:srgbClr val="1C2C57"/>
              </a:solidFill>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557922" y="1567543"/>
            <a:ext cx="1263996" cy="1199881"/>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4"/>
          <p:cNvSpPr txBox="1"/>
          <p:nvPr/>
        </p:nvSpPr>
        <p:spPr>
          <a:xfrm>
            <a:off x="1555746" y="2667931"/>
            <a:ext cx="1270581" cy="276999"/>
          </a:xfrm>
          <a:prstGeom prst="rect">
            <a:avLst/>
          </a:prstGeom>
          <a:solidFill>
            <a:srgbClr val="DFB777"/>
          </a:solidFill>
        </p:spPr>
        <p:txBody>
          <a:bodyPr wrap="square" rtlCol="0">
            <a:spAutoFit/>
          </a:bodyPr>
          <a:lstStyle/>
          <a:p>
            <a:pPr algn="ctr"/>
            <a:r>
              <a:rPr lang="tr-TR" sz="1200" b="1" dirty="0">
                <a:solidFill>
                  <a:srgbClr val="1C2C57"/>
                </a:solidFill>
              </a:rPr>
              <a:t>DEMİR-ÇELİK</a:t>
            </a:r>
            <a:endParaRPr lang="tr-TR" sz="1200" dirty="0">
              <a:solidFill>
                <a:srgbClr val="1C2C57"/>
              </a:solidFill>
            </a:endParaRPr>
          </a:p>
        </p:txBody>
      </p:sp>
      <p:pic>
        <p:nvPicPr>
          <p:cNvPr id="20" name="Picture 3">
            <a:extLst>
              <a:ext uri="{FF2B5EF4-FFF2-40B4-BE49-F238E27FC236}">
                <a16:creationId xmlns:a16="http://schemas.microsoft.com/office/drawing/2014/main" id="{21644887-9798-4643-BAC7-6227C87C4B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2690" y="2390577"/>
            <a:ext cx="1990318" cy="1990318"/>
          </a:xfrm>
          <a:prstGeom prst="rect">
            <a:avLst/>
          </a:prstGeom>
        </p:spPr>
      </p:pic>
      <p:sp>
        <p:nvSpPr>
          <p:cNvPr id="21" name="Metin kutusu 20">
            <a:extLst>
              <a:ext uri="{FF2B5EF4-FFF2-40B4-BE49-F238E27FC236}">
                <a16:creationId xmlns:a16="http://schemas.microsoft.com/office/drawing/2014/main" id="{70C8EFDB-66D5-46AB-9F60-19D971980A92}"/>
              </a:ext>
            </a:extLst>
          </p:cNvPr>
          <p:cNvSpPr txBox="1"/>
          <p:nvPr/>
        </p:nvSpPr>
        <p:spPr>
          <a:xfrm>
            <a:off x="3009321" y="2963038"/>
            <a:ext cx="1914795" cy="830997"/>
          </a:xfrm>
          <a:prstGeom prst="rect">
            <a:avLst/>
          </a:prstGeom>
          <a:noFill/>
        </p:spPr>
        <p:txBody>
          <a:bodyPr wrap="square" rtlCol="0">
            <a:spAutoFit/>
          </a:bodyPr>
          <a:lstStyle/>
          <a:p>
            <a:pPr lvl="0" algn="ctr">
              <a:defRPr/>
            </a:pPr>
            <a:r>
              <a:rPr lang="tr-TR" sz="1600" b="1" dirty="0">
                <a:solidFill>
                  <a:srgbClr val="BF9D62"/>
                </a:solidFill>
                <a:latin typeface="Myriad Pro" panose="020B0503030403020204" pitchFamily="34" charset="0"/>
              </a:rPr>
              <a:t>Karbon kaçağı riski yüksek öncelikli sektörler</a:t>
            </a:r>
          </a:p>
        </p:txBody>
      </p:sp>
      <p:sp>
        <p:nvSpPr>
          <p:cNvPr id="24" name="TextBox 12">
            <a:extLst>
              <a:ext uri="{FF2B5EF4-FFF2-40B4-BE49-F238E27FC236}">
                <a16:creationId xmlns:a16="http://schemas.microsoft.com/office/drawing/2014/main" id="{174B12AA-7981-4014-BDD4-F5DCB97B89A3}"/>
              </a:ext>
            </a:extLst>
          </p:cNvPr>
          <p:cNvSpPr txBox="1"/>
          <p:nvPr/>
        </p:nvSpPr>
        <p:spPr>
          <a:xfrm>
            <a:off x="2292931" y="398853"/>
            <a:ext cx="7885172" cy="461665"/>
          </a:xfrm>
          <a:prstGeom prst="rect">
            <a:avLst/>
          </a:prstGeom>
          <a:noFill/>
        </p:spPr>
        <p:txBody>
          <a:bodyPr wrap="none" rtlCol="0">
            <a:spAutoFit/>
          </a:bodyPr>
          <a:lstStyle/>
          <a:p>
            <a:r>
              <a:rPr lang="tr-TR" sz="2400" b="1" dirty="0">
                <a:solidFill>
                  <a:srgbClr val="2A3E6E"/>
                </a:solidFill>
                <a:latin typeface="Myriad Pro" panose="020B0503030403020204" pitchFamily="34" charset="0"/>
              </a:rPr>
              <a:t>SINIRDA KARBON DÜZENLEME MEKANİZMASI - KAPSAM</a:t>
            </a:r>
          </a:p>
        </p:txBody>
      </p:sp>
      <p:pic>
        <p:nvPicPr>
          <p:cNvPr id="25" name="Picture 25">
            <a:extLst>
              <a:ext uri="{FF2B5EF4-FFF2-40B4-BE49-F238E27FC236}">
                <a16:creationId xmlns:a16="http://schemas.microsoft.com/office/drawing/2014/main" id="{EE87B3C5-D176-473F-89E4-32839B8ACE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5198" y="2386940"/>
            <a:ext cx="2112190" cy="2017769"/>
          </a:xfrm>
          <a:prstGeom prst="rect">
            <a:avLst/>
          </a:prstGeom>
        </p:spPr>
      </p:pic>
      <p:sp>
        <p:nvSpPr>
          <p:cNvPr id="26" name="Metin kutusu 25"/>
          <p:cNvSpPr txBox="1"/>
          <p:nvPr/>
        </p:nvSpPr>
        <p:spPr>
          <a:xfrm>
            <a:off x="8042078" y="2683823"/>
            <a:ext cx="1505684" cy="1578982"/>
          </a:xfrm>
          <a:prstGeom prst="rect">
            <a:avLst/>
          </a:prstGeom>
          <a:noFill/>
        </p:spPr>
        <p:txBody>
          <a:bodyPr wrap="square" rtlCol="0">
            <a:spAutoFit/>
          </a:bodyPr>
          <a:lstStyle/>
          <a:p>
            <a:pPr algn="ctr"/>
            <a:endParaRPr lang="tr-TR" sz="1600" b="1" dirty="0">
              <a:solidFill>
                <a:srgbClr val="BF9D62"/>
              </a:solidFill>
              <a:latin typeface="Myriad Pro" panose="020B0503030403020204" pitchFamily="34" charset="0"/>
            </a:endParaRPr>
          </a:p>
          <a:p>
            <a:pPr algn="ctr"/>
            <a:r>
              <a:rPr lang="tr-TR" sz="1600" b="1" dirty="0">
                <a:solidFill>
                  <a:srgbClr val="BF9D62"/>
                </a:solidFill>
                <a:latin typeface="Myriad Pro" panose="020B0503030403020204" pitchFamily="34" charset="0"/>
              </a:rPr>
              <a:t>Sektör ve emisyon kapsamı genişleyebilir</a:t>
            </a:r>
          </a:p>
          <a:p>
            <a:pPr algn="ctr"/>
            <a:endParaRPr lang="tr-TR" sz="1600" dirty="0">
              <a:solidFill>
                <a:schemeClr val="bg1"/>
              </a:solidFill>
              <a:latin typeface="Myriad Pro" panose="020B0503030403020204" charset="0"/>
            </a:endParaRPr>
          </a:p>
        </p:txBody>
      </p:sp>
      <p:pic>
        <p:nvPicPr>
          <p:cNvPr id="18" name="Resim 17"/>
          <p:cNvPicPr>
            <a:picLocks noChangeAspect="1"/>
          </p:cNvPicPr>
          <p:nvPr/>
        </p:nvPicPr>
        <p:blipFill>
          <a:blip r:embed="rId9" cstate="print"/>
          <a:stretch>
            <a:fillRect/>
          </a:stretch>
        </p:blipFill>
        <p:spPr>
          <a:xfrm>
            <a:off x="2704608" y="4627939"/>
            <a:ext cx="1109951" cy="952160"/>
          </a:xfrm>
          <a:prstGeom prst="rect">
            <a:avLst/>
          </a:prstGeom>
        </p:spPr>
      </p:pic>
      <p:pic>
        <p:nvPicPr>
          <p:cNvPr id="22" name="Resim 21"/>
          <p:cNvPicPr>
            <a:picLocks noChangeAspect="1"/>
          </p:cNvPicPr>
          <p:nvPr/>
        </p:nvPicPr>
        <p:blipFill>
          <a:blip r:embed="rId10" cstate="print"/>
          <a:stretch>
            <a:fillRect/>
          </a:stretch>
        </p:blipFill>
        <p:spPr>
          <a:xfrm>
            <a:off x="1353787" y="3483569"/>
            <a:ext cx="1066489" cy="958934"/>
          </a:xfrm>
          <a:prstGeom prst="rect">
            <a:avLst/>
          </a:prstGeom>
        </p:spPr>
      </p:pic>
      <p:sp>
        <p:nvSpPr>
          <p:cNvPr id="33" name="Metin kutusu 32"/>
          <p:cNvSpPr txBox="1"/>
          <p:nvPr/>
        </p:nvSpPr>
        <p:spPr>
          <a:xfrm>
            <a:off x="1356873" y="4404575"/>
            <a:ext cx="1063295" cy="276999"/>
          </a:xfrm>
          <a:prstGeom prst="rect">
            <a:avLst/>
          </a:prstGeom>
          <a:solidFill>
            <a:srgbClr val="DFB777"/>
          </a:solidFill>
        </p:spPr>
        <p:txBody>
          <a:bodyPr wrap="square" rtlCol="0">
            <a:spAutoFit/>
          </a:bodyPr>
          <a:lstStyle/>
          <a:p>
            <a:pPr algn="ctr"/>
            <a:r>
              <a:rPr lang="tr-TR" sz="1200" b="1" dirty="0">
                <a:solidFill>
                  <a:srgbClr val="1C2C57"/>
                </a:solidFill>
              </a:rPr>
              <a:t>ELEKTRİK</a:t>
            </a:r>
            <a:endParaRPr lang="tr-TR" sz="1200" dirty="0">
              <a:solidFill>
                <a:srgbClr val="1C2C57"/>
              </a:solidFill>
            </a:endParaRPr>
          </a:p>
        </p:txBody>
      </p:sp>
      <p:sp>
        <p:nvSpPr>
          <p:cNvPr id="34" name="Metin kutusu 33"/>
          <p:cNvSpPr txBox="1"/>
          <p:nvPr/>
        </p:nvSpPr>
        <p:spPr>
          <a:xfrm>
            <a:off x="2692736" y="5505009"/>
            <a:ext cx="1121826" cy="276999"/>
          </a:xfrm>
          <a:prstGeom prst="rect">
            <a:avLst/>
          </a:prstGeom>
          <a:solidFill>
            <a:srgbClr val="DFB777"/>
          </a:solidFill>
        </p:spPr>
        <p:txBody>
          <a:bodyPr wrap="square" rtlCol="0">
            <a:spAutoFit/>
          </a:bodyPr>
          <a:lstStyle/>
          <a:p>
            <a:pPr algn="ctr"/>
            <a:r>
              <a:rPr lang="tr-TR" sz="1200" b="1" dirty="0">
                <a:solidFill>
                  <a:srgbClr val="1C2C57"/>
                </a:solidFill>
              </a:rPr>
              <a:t>GÜBRE</a:t>
            </a:r>
            <a:endParaRPr lang="tr-TR" sz="1200" dirty="0">
              <a:solidFill>
                <a:srgbClr val="1C2C57"/>
              </a:solidFill>
            </a:endParaRPr>
          </a:p>
        </p:txBody>
      </p:sp>
      <p:pic>
        <p:nvPicPr>
          <p:cNvPr id="6" name="Resim 5"/>
          <p:cNvPicPr>
            <a:picLocks noChangeAspect="1"/>
          </p:cNvPicPr>
          <p:nvPr/>
        </p:nvPicPr>
        <p:blipFill>
          <a:blip r:embed="rId11" cstate="print"/>
          <a:stretch>
            <a:fillRect/>
          </a:stretch>
        </p:blipFill>
        <p:spPr>
          <a:xfrm>
            <a:off x="8700412" y="4548250"/>
            <a:ext cx="1357988" cy="1342515"/>
          </a:xfrm>
          <a:prstGeom prst="rect">
            <a:avLst/>
          </a:prstGeom>
        </p:spPr>
      </p:pic>
      <p:sp>
        <p:nvSpPr>
          <p:cNvPr id="36" name="Metin kutusu 35"/>
          <p:cNvSpPr txBox="1"/>
          <p:nvPr/>
        </p:nvSpPr>
        <p:spPr>
          <a:xfrm>
            <a:off x="8700410" y="5743151"/>
            <a:ext cx="1357990" cy="443893"/>
          </a:xfrm>
          <a:prstGeom prst="rect">
            <a:avLst/>
          </a:prstGeom>
          <a:solidFill>
            <a:srgbClr val="DFB777"/>
          </a:solidFill>
        </p:spPr>
        <p:txBody>
          <a:bodyPr wrap="square" rtlCol="0">
            <a:spAutoFit/>
          </a:bodyPr>
          <a:lstStyle/>
          <a:p>
            <a:pPr algn="ctr"/>
            <a:r>
              <a:rPr lang="tr-TR" sz="1100" b="1" dirty="0">
                <a:solidFill>
                  <a:srgbClr val="1C2C57"/>
                </a:solidFill>
              </a:rPr>
              <a:t>AB ETS Sektörleri (2030)</a:t>
            </a:r>
          </a:p>
        </p:txBody>
      </p:sp>
      <p:pic>
        <p:nvPicPr>
          <p:cNvPr id="32" name="Resim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90805" y="4500745"/>
            <a:ext cx="1569833" cy="872313"/>
          </a:xfrm>
          <a:prstGeom prst="rect">
            <a:avLst/>
          </a:prstGeom>
        </p:spPr>
      </p:pic>
      <p:sp>
        <p:nvSpPr>
          <p:cNvPr id="38" name="Metin kutusu 37"/>
          <p:cNvSpPr txBox="1"/>
          <p:nvPr/>
        </p:nvSpPr>
        <p:spPr>
          <a:xfrm>
            <a:off x="6578930" y="5379520"/>
            <a:ext cx="1591293" cy="261259"/>
          </a:xfrm>
          <a:prstGeom prst="rect">
            <a:avLst/>
          </a:prstGeom>
          <a:solidFill>
            <a:srgbClr val="DFB777"/>
          </a:solidFill>
        </p:spPr>
        <p:txBody>
          <a:bodyPr wrap="square" rtlCol="0">
            <a:spAutoFit/>
          </a:bodyPr>
          <a:lstStyle/>
          <a:p>
            <a:pPr algn="ctr"/>
            <a:r>
              <a:rPr lang="tr-TR" sz="1100" b="1" dirty="0">
                <a:solidFill>
                  <a:srgbClr val="1C2C57"/>
                </a:solidFill>
              </a:rPr>
              <a:t>DOLAYLI EMİSYONLAR</a:t>
            </a:r>
          </a:p>
        </p:txBody>
      </p:sp>
      <p:pic>
        <p:nvPicPr>
          <p:cNvPr id="4" name="Picture 2" descr="The Colors of Hydrogen – Brown, Grey, Blue and Green – Think About It -  Utility Analytics Institute">
            <a:extLst>
              <a:ext uri="{FF2B5EF4-FFF2-40B4-BE49-F238E27FC236}">
                <a16:creationId xmlns:a16="http://schemas.microsoft.com/office/drawing/2014/main" id="{E941FE95-DD4A-425F-8856-A15A1CBF454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2866" y="2481942"/>
            <a:ext cx="1201602" cy="900419"/>
          </a:xfrm>
          <a:prstGeom prst="rect">
            <a:avLst/>
          </a:prstGeom>
          <a:noFill/>
          <a:extLst>
            <a:ext uri="{909E8E84-426E-40DD-AFC4-6F175D3DCCD1}">
              <a14:hiddenFill xmlns:a14="http://schemas.microsoft.com/office/drawing/2010/main">
                <a:solidFill>
                  <a:srgbClr val="FFFFFF"/>
                </a:solidFill>
              </a14:hiddenFill>
            </a:ext>
          </a:extLst>
        </p:spPr>
      </p:pic>
      <p:sp>
        <p:nvSpPr>
          <p:cNvPr id="37" name="Metin kutusu 36">
            <a:extLst>
              <a:ext uri="{FF2B5EF4-FFF2-40B4-BE49-F238E27FC236}">
                <a16:creationId xmlns:a16="http://schemas.microsoft.com/office/drawing/2014/main" id="{047A1F26-888F-4643-A753-C04F444A63E9}"/>
              </a:ext>
            </a:extLst>
          </p:cNvPr>
          <p:cNvSpPr txBox="1"/>
          <p:nvPr/>
        </p:nvSpPr>
        <p:spPr>
          <a:xfrm>
            <a:off x="5818909" y="3358612"/>
            <a:ext cx="1211283" cy="261610"/>
          </a:xfrm>
          <a:prstGeom prst="rect">
            <a:avLst/>
          </a:prstGeom>
          <a:solidFill>
            <a:srgbClr val="DFB777"/>
          </a:solidFill>
        </p:spPr>
        <p:txBody>
          <a:bodyPr wrap="square" rtlCol="0">
            <a:spAutoFit/>
          </a:bodyPr>
          <a:lstStyle/>
          <a:p>
            <a:pPr algn="ctr"/>
            <a:r>
              <a:rPr lang="tr-TR" sz="1100" b="1" dirty="0">
                <a:solidFill>
                  <a:srgbClr val="1C2C57"/>
                </a:solidFill>
              </a:rPr>
              <a:t>HİDROJEN</a:t>
            </a:r>
          </a:p>
        </p:txBody>
      </p:sp>
      <p:graphicFrame>
        <p:nvGraphicFramePr>
          <p:cNvPr id="10" name="Diyagram 9">
            <a:extLst>
              <a:ext uri="{FF2B5EF4-FFF2-40B4-BE49-F238E27FC236}">
                <a16:creationId xmlns:a16="http://schemas.microsoft.com/office/drawing/2014/main" id="{E3EF50A6-FD0E-40FB-92E5-CA4F25C12521}"/>
              </a:ext>
            </a:extLst>
          </p:cNvPr>
          <p:cNvGraphicFramePr/>
          <p:nvPr>
            <p:extLst/>
          </p:nvPr>
        </p:nvGraphicFramePr>
        <p:xfrm>
          <a:off x="1953852" y="5993874"/>
          <a:ext cx="3793806" cy="73626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 name="Dikdörtgen: Yuvarlatılmış Köşeler 1">
            <a:extLst>
              <a:ext uri="{FF2B5EF4-FFF2-40B4-BE49-F238E27FC236}">
                <a16:creationId xmlns:a16="http://schemas.microsoft.com/office/drawing/2014/main" id="{0859D171-F9BB-43A2-ADF6-768BDBC5DBFA}"/>
              </a:ext>
            </a:extLst>
          </p:cNvPr>
          <p:cNvSpPr/>
          <p:nvPr/>
        </p:nvSpPr>
        <p:spPr>
          <a:xfrm>
            <a:off x="7410202" y="1116281"/>
            <a:ext cx="4453248" cy="1175658"/>
          </a:xfrm>
          <a:prstGeom prst="roundRect">
            <a:avLst/>
          </a:prstGeom>
          <a:solidFill>
            <a:srgbClr val="203162"/>
          </a:solidFill>
          <a:ln>
            <a:solidFill>
              <a:srgbClr val="25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rPr>
              <a:t>SKDM Tüzüğü</a:t>
            </a:r>
          </a:p>
          <a:p>
            <a:r>
              <a:rPr lang="tr-TR" sz="1400" b="1" dirty="0">
                <a:solidFill>
                  <a:schemeClr val="bg1"/>
                </a:solidFill>
              </a:rPr>
              <a:t>EK I: Ürün ve sera gazı kapsamı</a:t>
            </a:r>
          </a:p>
          <a:p>
            <a:r>
              <a:rPr lang="tr-TR" sz="1400" b="1" dirty="0">
                <a:solidFill>
                  <a:schemeClr val="bg1"/>
                </a:solidFill>
              </a:rPr>
              <a:t>EK II: Dolaylı emisyon hesabından muaf tutulan ürünler*</a:t>
            </a:r>
          </a:p>
          <a:p>
            <a:endParaRPr lang="tr-TR" sz="1400" b="1" dirty="0">
              <a:solidFill>
                <a:schemeClr val="bg1"/>
              </a:solidFill>
            </a:endParaRPr>
          </a:p>
          <a:p>
            <a:pPr algn="ctr"/>
            <a:r>
              <a:rPr lang="tr-TR" sz="1200" b="1" dirty="0">
                <a:solidFill>
                  <a:schemeClr val="bg1"/>
                </a:solidFill>
              </a:rPr>
              <a:t>*Muafiyet 2026 sonrası uygulama için ve liste değişebilir</a:t>
            </a:r>
          </a:p>
        </p:txBody>
      </p:sp>
    </p:spTree>
    <p:extLst>
      <p:ext uri="{BB962C8B-B14F-4D97-AF65-F5344CB8AC3E}">
        <p14:creationId xmlns:p14="http://schemas.microsoft.com/office/powerpoint/2010/main" val="3830923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nafta ile ilgili görsel sonucu"/>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nafta ile ilgili görsel sonucu"/>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TextBox 12">
            <a:extLst>
              <a:ext uri="{FF2B5EF4-FFF2-40B4-BE49-F238E27FC236}">
                <a16:creationId xmlns:a16="http://schemas.microsoft.com/office/drawing/2014/main" id="{174B12AA-7981-4014-BDD4-F5DCB97B89A3}"/>
              </a:ext>
            </a:extLst>
          </p:cNvPr>
          <p:cNvSpPr txBox="1"/>
          <p:nvPr/>
        </p:nvSpPr>
        <p:spPr>
          <a:xfrm>
            <a:off x="2226028" y="663013"/>
            <a:ext cx="7174656" cy="400110"/>
          </a:xfrm>
          <a:prstGeom prst="rect">
            <a:avLst/>
          </a:prstGeom>
          <a:noFill/>
        </p:spPr>
        <p:txBody>
          <a:bodyPr wrap="none" rtlCol="0">
            <a:spAutoFit/>
          </a:bodyPr>
          <a:lstStyle/>
          <a:p>
            <a:r>
              <a:rPr lang="tr-TR" sz="2000" b="1" dirty="0">
                <a:solidFill>
                  <a:srgbClr val="2A3E6E"/>
                </a:solidFill>
                <a:latin typeface="Myriad Pro" panose="020B0503030403020204" pitchFamily="34" charset="0"/>
              </a:rPr>
              <a:t>SINIRDA KARBON DÜZENLEME MEKANİZMASI - KAPSAM</a:t>
            </a:r>
          </a:p>
        </p:txBody>
      </p:sp>
      <p:sp>
        <p:nvSpPr>
          <p:cNvPr id="5" name="Metin kutusu 4">
            <a:extLst>
              <a:ext uri="{FF2B5EF4-FFF2-40B4-BE49-F238E27FC236}">
                <a16:creationId xmlns:a16="http://schemas.microsoft.com/office/drawing/2014/main" id="{6025F9C1-D3F8-42B8-9485-5C73E93D839B}"/>
              </a:ext>
            </a:extLst>
          </p:cNvPr>
          <p:cNvSpPr txBox="1"/>
          <p:nvPr/>
        </p:nvSpPr>
        <p:spPr>
          <a:xfrm>
            <a:off x="2372264" y="1360483"/>
            <a:ext cx="7593737" cy="430887"/>
          </a:xfrm>
          <a:prstGeom prst="rect">
            <a:avLst/>
          </a:prstGeom>
          <a:noFill/>
          <a:ln w="3175">
            <a:solidFill>
              <a:schemeClr val="tx1"/>
            </a:solidFill>
          </a:ln>
        </p:spPr>
        <p:txBody>
          <a:bodyPr wrap="square" rtlCol="0">
            <a:spAutoFit/>
          </a:bodyPr>
          <a:lstStyle/>
          <a:p>
            <a:pPr algn="ctr"/>
            <a:r>
              <a:rPr lang="tr-TR" sz="2200" b="1" dirty="0">
                <a:solidFill>
                  <a:srgbClr val="AB1200"/>
                </a:solidFill>
                <a:latin typeface="Myriad Pro" panose="020B0503030403020204" pitchFamily="34" charset="0"/>
              </a:rPr>
              <a:t>SKDM’ye</a:t>
            </a:r>
            <a:r>
              <a:rPr lang="tr-TR" sz="2200" b="1" dirty="0">
                <a:solidFill>
                  <a:srgbClr val="AB1200"/>
                </a:solidFill>
              </a:rPr>
              <a:t> </a:t>
            </a:r>
            <a:r>
              <a:rPr lang="tr-TR" sz="2200" b="1" dirty="0">
                <a:solidFill>
                  <a:srgbClr val="AB1200"/>
                </a:solidFill>
                <a:latin typeface="Myriad Pro" panose="020B0503030403020204" pitchFamily="34" charset="0"/>
              </a:rPr>
              <a:t>tabi olacak dış ticaret işlemleri</a:t>
            </a:r>
          </a:p>
        </p:txBody>
      </p:sp>
      <p:sp>
        <p:nvSpPr>
          <p:cNvPr id="9" name="Oval 8">
            <a:extLst>
              <a:ext uri="{FF2B5EF4-FFF2-40B4-BE49-F238E27FC236}">
                <a16:creationId xmlns:a16="http://schemas.microsoft.com/office/drawing/2014/main" id="{FAEEC4E5-911A-4C8D-A102-6B777D173890}"/>
              </a:ext>
            </a:extLst>
          </p:cNvPr>
          <p:cNvSpPr/>
          <p:nvPr/>
        </p:nvSpPr>
        <p:spPr>
          <a:xfrm>
            <a:off x="995680" y="2062480"/>
            <a:ext cx="2915920" cy="1889760"/>
          </a:xfrm>
          <a:prstGeom prst="ellipse">
            <a:avLst/>
          </a:prstGeom>
          <a:solidFill>
            <a:schemeClr val="accent5"/>
          </a:solidFill>
          <a:ln>
            <a:solidFill>
              <a:srgbClr val="058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Myriad Pro" panose="020B0503030403020204" charset="0"/>
              </a:rPr>
              <a:t>- I -</a:t>
            </a:r>
          </a:p>
          <a:p>
            <a:pPr algn="ctr"/>
            <a:r>
              <a:rPr lang="tr-TR" sz="1400" b="1" dirty="0">
                <a:latin typeface="Myriad Pro" panose="020B0503030403020204" charset="0"/>
              </a:rPr>
              <a:t>Üçüncü ülkelerden yapılan, SKDM Tüzüğü EK-1’de  listelenen ürünlerin ithalatı </a:t>
            </a:r>
          </a:p>
        </p:txBody>
      </p:sp>
      <p:sp>
        <p:nvSpPr>
          <p:cNvPr id="31" name="Oval 30">
            <a:extLst>
              <a:ext uri="{FF2B5EF4-FFF2-40B4-BE49-F238E27FC236}">
                <a16:creationId xmlns:a16="http://schemas.microsoft.com/office/drawing/2014/main" id="{C07F2638-D550-480D-98C1-5F8C38F47C89}"/>
              </a:ext>
            </a:extLst>
          </p:cNvPr>
          <p:cNvSpPr/>
          <p:nvPr/>
        </p:nvSpPr>
        <p:spPr>
          <a:xfrm>
            <a:off x="4756727" y="2092960"/>
            <a:ext cx="3177309" cy="1971040"/>
          </a:xfrm>
          <a:prstGeom prst="ellipse">
            <a:avLst/>
          </a:prstGeom>
          <a:solidFill>
            <a:schemeClr val="accent5"/>
          </a:solidFill>
          <a:ln>
            <a:solidFill>
              <a:srgbClr val="0A8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Myriad Pro" panose="020B0503030403020204" charset="0"/>
              </a:rPr>
              <a:t>- II -</a:t>
            </a:r>
          </a:p>
          <a:p>
            <a:pPr algn="ctr"/>
            <a:r>
              <a:rPr lang="tr-TR" sz="1400" b="1" dirty="0">
                <a:latin typeface="Myriad Pro" panose="020B0503030403020204" charset="0"/>
              </a:rPr>
              <a:t>AB’nin kendi Dahilde İşleme Rejimi kapsamında AB dışına ihraç amaçlı üretilmiş fakat AB pazarına arz edilen/dönen işlenmiş ürünler </a:t>
            </a:r>
          </a:p>
        </p:txBody>
      </p:sp>
      <p:sp>
        <p:nvSpPr>
          <p:cNvPr id="16" name="Dikdörtgen: Yuvarlatılmış Köşeler 15">
            <a:extLst>
              <a:ext uri="{FF2B5EF4-FFF2-40B4-BE49-F238E27FC236}">
                <a16:creationId xmlns:a16="http://schemas.microsoft.com/office/drawing/2014/main" id="{492F1D84-F499-46E9-A01F-68B326992EE6}"/>
              </a:ext>
            </a:extLst>
          </p:cNvPr>
          <p:cNvSpPr/>
          <p:nvPr/>
        </p:nvSpPr>
        <p:spPr>
          <a:xfrm>
            <a:off x="4917440" y="4514850"/>
            <a:ext cx="2961178" cy="2241550"/>
          </a:xfrm>
          <a:prstGeom prst="roundRect">
            <a:avLst/>
          </a:prstGeom>
          <a:solidFill>
            <a:srgbClr val="0A88BF"/>
          </a:solidFill>
          <a:ln>
            <a:solidFill>
              <a:srgbClr val="0A8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latin typeface="Myriad Pro" panose="020B0503030403020204" charset="0"/>
              </a:rPr>
              <a:t>Ürünün kendisi EK-1’de olmasa dahi girdisi SKDM’ye tabiyse, bu girdiler için de SKDM yükümlülüğü oluşacak. </a:t>
            </a:r>
          </a:p>
          <a:p>
            <a:pPr algn="ctr"/>
            <a:r>
              <a:rPr lang="tr-TR" sz="1100" b="1" dirty="0">
                <a:latin typeface="Myriad Pro" panose="020B0503030403020204" charset="0"/>
              </a:rPr>
              <a:t>(Md. 2, 6 &amp; 34)</a:t>
            </a:r>
          </a:p>
          <a:p>
            <a:pPr algn="ctr"/>
            <a:endParaRPr lang="tr-TR" sz="1200" b="1" dirty="0">
              <a:latin typeface="Myriad Pro" panose="020B0503030403020204" charset="0"/>
            </a:endParaRPr>
          </a:p>
          <a:p>
            <a:pPr algn="ctr"/>
            <a:r>
              <a:rPr lang="tr-TR" sz="1100" b="1" dirty="0">
                <a:latin typeface="Myriad Pro" panose="020B0503030403020204" charset="0"/>
              </a:rPr>
              <a:t>Örnek: </a:t>
            </a:r>
            <a:r>
              <a:rPr lang="tr-TR" sz="1100" dirty="0">
                <a:latin typeface="Myriad Pro" panose="020B0503030403020204" charset="0"/>
              </a:rPr>
              <a:t>AB DİR kapsamında üretilen buzdolabı ihraç edilemeyip AB pazarına sunulursa, buzdolabı için kullanılan SKDM listesindeki girdilerin gömülü emisyonları itibariyle SKDM yükümlülüğü oluşacak.   </a:t>
            </a:r>
          </a:p>
        </p:txBody>
      </p:sp>
      <p:sp>
        <p:nvSpPr>
          <p:cNvPr id="35" name="Dikdörtgen: Yuvarlatılmış Köşeler 34">
            <a:extLst>
              <a:ext uri="{FF2B5EF4-FFF2-40B4-BE49-F238E27FC236}">
                <a16:creationId xmlns:a16="http://schemas.microsoft.com/office/drawing/2014/main" id="{571A5167-F6CE-4BBD-AD86-86B54D839CF5}"/>
              </a:ext>
            </a:extLst>
          </p:cNvPr>
          <p:cNvSpPr/>
          <p:nvPr/>
        </p:nvSpPr>
        <p:spPr>
          <a:xfrm>
            <a:off x="995680" y="4378960"/>
            <a:ext cx="2844800" cy="985520"/>
          </a:xfrm>
          <a:prstGeom prst="roundRect">
            <a:avLst/>
          </a:prstGeom>
          <a:solidFill>
            <a:srgbClr val="0A88BF"/>
          </a:solidFill>
          <a:ln>
            <a:solidFill>
              <a:srgbClr val="0A8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Myriad Pro" panose="020B0503030403020204" charset="0"/>
              </a:rPr>
              <a:t>Sadece EK-1’de listelenen ürünler</a:t>
            </a:r>
          </a:p>
        </p:txBody>
      </p:sp>
      <p:sp>
        <p:nvSpPr>
          <p:cNvPr id="17" name="Ok: Aşağı 16">
            <a:extLst>
              <a:ext uri="{FF2B5EF4-FFF2-40B4-BE49-F238E27FC236}">
                <a16:creationId xmlns:a16="http://schemas.microsoft.com/office/drawing/2014/main" id="{5CD55469-127C-47BF-B22D-B42C5C571D28}"/>
              </a:ext>
            </a:extLst>
          </p:cNvPr>
          <p:cNvSpPr/>
          <p:nvPr/>
        </p:nvSpPr>
        <p:spPr>
          <a:xfrm>
            <a:off x="2275840" y="3931920"/>
            <a:ext cx="284480" cy="497840"/>
          </a:xfrm>
          <a:prstGeom prst="downArrow">
            <a:avLst>
              <a:gd name="adj1" fmla="val 50000"/>
              <a:gd name="adj2" fmla="val 50000"/>
            </a:avLst>
          </a:prstGeom>
          <a:solidFill>
            <a:srgbClr val="0A88BF"/>
          </a:solidFill>
          <a:ln>
            <a:solidFill>
              <a:srgbClr val="0A8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Ok: Aşağı 38">
            <a:extLst>
              <a:ext uri="{FF2B5EF4-FFF2-40B4-BE49-F238E27FC236}">
                <a16:creationId xmlns:a16="http://schemas.microsoft.com/office/drawing/2014/main" id="{580BC307-08D3-4B20-8DB0-CE3E6462DC30}"/>
              </a:ext>
            </a:extLst>
          </p:cNvPr>
          <p:cNvSpPr/>
          <p:nvPr/>
        </p:nvSpPr>
        <p:spPr>
          <a:xfrm>
            <a:off x="6258560" y="4071668"/>
            <a:ext cx="264160" cy="443182"/>
          </a:xfrm>
          <a:prstGeom prst="downArrow">
            <a:avLst/>
          </a:prstGeom>
          <a:solidFill>
            <a:srgbClr val="0A88BF"/>
          </a:solidFill>
          <a:ln>
            <a:solidFill>
              <a:srgbClr val="0A8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7" name="Düz Ok Bağlayıcısı 26">
            <a:extLst>
              <a:ext uri="{FF2B5EF4-FFF2-40B4-BE49-F238E27FC236}">
                <a16:creationId xmlns:a16="http://schemas.microsoft.com/office/drawing/2014/main" id="{A9400D6C-8A75-423C-8FA9-BD50F5F60CE1}"/>
              </a:ext>
            </a:extLst>
          </p:cNvPr>
          <p:cNvCxnSpPr>
            <a:cxnSpLocks/>
            <a:stCxn id="35" idx="2"/>
            <a:endCxn id="30" idx="0"/>
          </p:cNvCxnSpPr>
          <p:nvPr/>
        </p:nvCxnSpPr>
        <p:spPr>
          <a:xfrm flipH="1">
            <a:off x="1532225" y="5364480"/>
            <a:ext cx="885855" cy="512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Düz Ok Bağlayıcısı 28">
            <a:extLst>
              <a:ext uri="{FF2B5EF4-FFF2-40B4-BE49-F238E27FC236}">
                <a16:creationId xmlns:a16="http://schemas.microsoft.com/office/drawing/2014/main" id="{2707BEB7-EED6-4ECA-B61C-980CACC4D5A0}"/>
              </a:ext>
            </a:extLst>
          </p:cNvPr>
          <p:cNvCxnSpPr>
            <a:cxnSpLocks/>
            <a:stCxn id="35" idx="2"/>
            <a:endCxn id="41" idx="0"/>
          </p:cNvCxnSpPr>
          <p:nvPr/>
        </p:nvCxnSpPr>
        <p:spPr>
          <a:xfrm>
            <a:off x="2418080" y="5364480"/>
            <a:ext cx="1123633" cy="49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Dikdörtgen: Yuvarlatılmış Köşeler 29">
            <a:extLst>
              <a:ext uri="{FF2B5EF4-FFF2-40B4-BE49-F238E27FC236}">
                <a16:creationId xmlns:a16="http://schemas.microsoft.com/office/drawing/2014/main" id="{ED9D44AE-E511-4A7C-B991-4069EE217498}"/>
              </a:ext>
            </a:extLst>
          </p:cNvPr>
          <p:cNvSpPr/>
          <p:nvPr/>
        </p:nvSpPr>
        <p:spPr>
          <a:xfrm>
            <a:off x="685799" y="5876925"/>
            <a:ext cx="1692851" cy="98107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bg1"/>
                </a:solidFill>
                <a:latin typeface="Myriad Pro" panose="020B0503030403020204" charset="0"/>
              </a:rPr>
              <a:t>Sevkiyat başına değeri 150 </a:t>
            </a:r>
            <a:r>
              <a:rPr lang="tr-TR" sz="1000" b="1" dirty="0" err="1">
                <a:solidFill>
                  <a:schemeClr val="bg1"/>
                </a:solidFill>
                <a:latin typeface="Myriad Pro" panose="020B0503030403020204" charset="0"/>
              </a:rPr>
              <a:t>Avro’yu</a:t>
            </a:r>
            <a:r>
              <a:rPr lang="tr-TR" sz="1000" b="1" dirty="0">
                <a:solidFill>
                  <a:schemeClr val="bg1"/>
                </a:solidFill>
                <a:latin typeface="Myriad Pro" panose="020B0503030403020204" charset="0"/>
              </a:rPr>
              <a:t> aşmayan ithalat/yolcu beraberi eşya uygulamadan muaf </a:t>
            </a:r>
          </a:p>
        </p:txBody>
      </p:sp>
      <p:sp>
        <p:nvSpPr>
          <p:cNvPr id="41" name="Dikdörtgen: Yuvarlatılmış Köşeler 40">
            <a:extLst>
              <a:ext uri="{FF2B5EF4-FFF2-40B4-BE49-F238E27FC236}">
                <a16:creationId xmlns:a16="http://schemas.microsoft.com/office/drawing/2014/main" id="{E616F363-AC3B-4338-A9C8-1D4BAAB38F89}"/>
              </a:ext>
            </a:extLst>
          </p:cNvPr>
          <p:cNvSpPr/>
          <p:nvPr/>
        </p:nvSpPr>
        <p:spPr>
          <a:xfrm>
            <a:off x="2771775" y="5862320"/>
            <a:ext cx="1539875" cy="99568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1000" b="1" dirty="0">
                <a:solidFill>
                  <a:schemeClr val="bg1"/>
                </a:solidFill>
                <a:latin typeface="Myriad Pro" panose="020B0503030403020204" charset="0"/>
              </a:rPr>
              <a:t>Askeri amaçlı kullanıma yönelik ürünlerin ithalatı uygulamadan muaf</a:t>
            </a:r>
            <a:endParaRPr lang="tr-TR" sz="1000" dirty="0">
              <a:solidFill>
                <a:schemeClr val="bg1"/>
              </a:solidFill>
              <a:latin typeface="Myriad Pro" panose="020B0503030403020204" charset="0"/>
            </a:endParaRPr>
          </a:p>
        </p:txBody>
      </p:sp>
      <p:sp>
        <p:nvSpPr>
          <p:cNvPr id="50" name="Oval 49">
            <a:extLst>
              <a:ext uri="{FF2B5EF4-FFF2-40B4-BE49-F238E27FC236}">
                <a16:creationId xmlns:a16="http://schemas.microsoft.com/office/drawing/2014/main" id="{A8BFF907-84E1-4F2F-8749-5F7E14784C8B}"/>
              </a:ext>
            </a:extLst>
          </p:cNvPr>
          <p:cNvSpPr/>
          <p:nvPr/>
        </p:nvSpPr>
        <p:spPr>
          <a:xfrm>
            <a:off x="8580582" y="2103120"/>
            <a:ext cx="3072938" cy="1971040"/>
          </a:xfrm>
          <a:prstGeom prst="ellipse">
            <a:avLst/>
          </a:prstGeom>
          <a:solidFill>
            <a:schemeClr val="accent5"/>
          </a:solidFill>
          <a:ln>
            <a:solidFill>
              <a:srgbClr val="0A8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Myriad Pro" panose="020B0503030403020204" charset="0"/>
              </a:rPr>
              <a:t>- III -</a:t>
            </a:r>
          </a:p>
          <a:p>
            <a:pPr algn="ctr"/>
            <a:r>
              <a:rPr lang="tr-TR" sz="1400" b="1" dirty="0">
                <a:latin typeface="Myriad Pro" panose="020B0503030403020204" charset="0"/>
              </a:rPr>
              <a:t>AB’nin kendi Hariçte İşleme Rejimi kapsamında AB dışında işlem görüp AB pazarına giren SKDM ürünleri /kısmi yükümlülük</a:t>
            </a:r>
          </a:p>
        </p:txBody>
      </p:sp>
      <p:sp>
        <p:nvSpPr>
          <p:cNvPr id="51" name="Ok: Aşağı 50">
            <a:extLst>
              <a:ext uri="{FF2B5EF4-FFF2-40B4-BE49-F238E27FC236}">
                <a16:creationId xmlns:a16="http://schemas.microsoft.com/office/drawing/2014/main" id="{CFE42CD7-19D6-4F9D-9EC4-2FFECC4ED39E}"/>
              </a:ext>
            </a:extLst>
          </p:cNvPr>
          <p:cNvSpPr/>
          <p:nvPr/>
        </p:nvSpPr>
        <p:spPr>
          <a:xfrm>
            <a:off x="10088880" y="4071668"/>
            <a:ext cx="264160" cy="422694"/>
          </a:xfrm>
          <a:prstGeom prst="downArrow">
            <a:avLst/>
          </a:prstGeom>
          <a:solidFill>
            <a:srgbClr val="0A88BF"/>
          </a:solidFill>
          <a:ln>
            <a:solidFill>
              <a:srgbClr val="0A88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Dikdörtgen: Yuvarlatılmış Köşeler 51">
            <a:extLst>
              <a:ext uri="{FF2B5EF4-FFF2-40B4-BE49-F238E27FC236}">
                <a16:creationId xmlns:a16="http://schemas.microsoft.com/office/drawing/2014/main" id="{C73E3D46-39B8-4AC2-9FCA-D55D132A9572}"/>
              </a:ext>
            </a:extLst>
          </p:cNvPr>
          <p:cNvSpPr/>
          <p:nvPr/>
        </p:nvSpPr>
        <p:spPr>
          <a:xfrm>
            <a:off x="8534400" y="4502989"/>
            <a:ext cx="3444240" cy="2294051"/>
          </a:xfrm>
          <a:prstGeom prst="roundRect">
            <a:avLst/>
          </a:prstGeom>
          <a:solidFill>
            <a:srgbClr val="0585BE"/>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b="1" dirty="0">
                <a:latin typeface="Myriad Pro" panose="020B0503030403020204" charset="0"/>
              </a:rPr>
              <a:t>EK-1’de yer alan ürünler AB’nin Hariçte İşleme Rejimi kapsamında işlenmiş ürünler ise, bu ürünler için sadece AB dışında gördüğü işlemler itibariyle SKDM yükümlülüğü doğacak. (Md. 6)</a:t>
            </a:r>
          </a:p>
          <a:p>
            <a:pPr algn="ctr"/>
            <a:endParaRPr lang="tr-TR" sz="1100" b="1" dirty="0">
              <a:latin typeface="Myriad Pro" panose="020B0503030403020204" charset="0"/>
            </a:endParaRPr>
          </a:p>
          <a:p>
            <a:pPr algn="ctr"/>
            <a:r>
              <a:rPr lang="tr-TR" sz="1100" b="1" dirty="0">
                <a:latin typeface="Myriad Pro" panose="020B0503030403020204" charset="0"/>
              </a:rPr>
              <a:t>Geçiş döneminde, AB HİR kapsamındaki SKDM ürünleri için emisyon raporlama yükümlülüğü bulunmuyor. (Md. 34)</a:t>
            </a:r>
          </a:p>
          <a:p>
            <a:pPr algn="ctr"/>
            <a:endParaRPr lang="tr-TR" sz="1100" b="1" dirty="0">
              <a:latin typeface="Myriad Pro" panose="020B0503030403020204" charset="0"/>
            </a:endParaRPr>
          </a:p>
          <a:p>
            <a:pPr algn="ctr">
              <a:spcBef>
                <a:spcPts val="600"/>
              </a:spcBef>
            </a:pPr>
            <a:r>
              <a:rPr lang="tr-TR" sz="1100" b="1" dirty="0">
                <a:latin typeface="Myriad Pro" panose="020B0503030403020204" charset="0"/>
              </a:rPr>
              <a:t>Gümrük idareleri HİR kapsamında gerçekleşen ithalat verilerini bildirecek. (Md. 33)</a:t>
            </a:r>
          </a:p>
        </p:txBody>
      </p:sp>
      <p:sp>
        <p:nvSpPr>
          <p:cNvPr id="54" name="Yıldız: 5 Nokta 53">
            <a:extLst>
              <a:ext uri="{FF2B5EF4-FFF2-40B4-BE49-F238E27FC236}">
                <a16:creationId xmlns:a16="http://schemas.microsoft.com/office/drawing/2014/main" id="{77C91221-115C-4C0A-B631-8ACD57C8DFF4}"/>
              </a:ext>
            </a:extLst>
          </p:cNvPr>
          <p:cNvSpPr/>
          <p:nvPr/>
        </p:nvSpPr>
        <p:spPr>
          <a:xfrm>
            <a:off x="1069674" y="1999027"/>
            <a:ext cx="704299" cy="666534"/>
          </a:xfrm>
          <a:prstGeom prst="star5">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5" name="Şimşek İşareti 54">
            <a:extLst>
              <a:ext uri="{FF2B5EF4-FFF2-40B4-BE49-F238E27FC236}">
                <a16:creationId xmlns:a16="http://schemas.microsoft.com/office/drawing/2014/main" id="{8BDD7973-DA83-4631-843F-1AEAD7C66F61}"/>
              </a:ext>
            </a:extLst>
          </p:cNvPr>
          <p:cNvSpPr/>
          <p:nvPr/>
        </p:nvSpPr>
        <p:spPr>
          <a:xfrm rot="20905589">
            <a:off x="4731810" y="2093360"/>
            <a:ext cx="534691" cy="708682"/>
          </a:xfrm>
          <a:prstGeom prst="lightningBol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7" name="Şimşek İşareti 56">
            <a:extLst>
              <a:ext uri="{FF2B5EF4-FFF2-40B4-BE49-F238E27FC236}">
                <a16:creationId xmlns:a16="http://schemas.microsoft.com/office/drawing/2014/main" id="{711AFFB8-5C3A-47A7-BCF9-958F0541CD86}"/>
              </a:ext>
            </a:extLst>
          </p:cNvPr>
          <p:cNvSpPr/>
          <p:nvPr/>
        </p:nvSpPr>
        <p:spPr>
          <a:xfrm rot="21050151">
            <a:off x="8487079" y="2087409"/>
            <a:ext cx="556585" cy="706607"/>
          </a:xfrm>
          <a:prstGeom prst="lightningBol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Yuvarlatılmış Köşeler 2">
            <a:extLst>
              <a:ext uri="{FF2B5EF4-FFF2-40B4-BE49-F238E27FC236}">
                <a16:creationId xmlns:a16="http://schemas.microsoft.com/office/drawing/2014/main" id="{BC3A53DA-DB36-4472-A20F-18A2E71D3600}"/>
              </a:ext>
            </a:extLst>
          </p:cNvPr>
          <p:cNvSpPr/>
          <p:nvPr/>
        </p:nvSpPr>
        <p:spPr>
          <a:xfrm>
            <a:off x="10624607" y="2153466"/>
            <a:ext cx="1017917" cy="26741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2026 sonrası</a:t>
            </a:r>
          </a:p>
        </p:txBody>
      </p:sp>
      <p:sp>
        <p:nvSpPr>
          <p:cNvPr id="4" name="Ok: Aşağı 3">
            <a:extLst>
              <a:ext uri="{FF2B5EF4-FFF2-40B4-BE49-F238E27FC236}">
                <a16:creationId xmlns:a16="http://schemas.microsoft.com/office/drawing/2014/main" id="{819C331E-E1DA-4EA6-8019-E16B673855C4}"/>
              </a:ext>
            </a:extLst>
          </p:cNvPr>
          <p:cNvSpPr/>
          <p:nvPr/>
        </p:nvSpPr>
        <p:spPr>
          <a:xfrm>
            <a:off x="10135138" y="6065806"/>
            <a:ext cx="250167" cy="20203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4284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C264F0D5-D37C-473D-B092-992CB35108F4}"/>
              </a:ext>
            </a:extLst>
          </p:cNvPr>
          <p:cNvSpPr txBox="1"/>
          <p:nvPr/>
        </p:nvSpPr>
        <p:spPr>
          <a:xfrm>
            <a:off x="2290017" y="750827"/>
            <a:ext cx="7168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rPr>
              <a:t>SINIRDA KARBON DÜZENLEME MEKANİZMASI</a:t>
            </a:r>
            <a:endParaRPr kumimoji="0" lang="tr-TR" sz="22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endParaRPr>
          </a:p>
        </p:txBody>
      </p:sp>
      <p:graphicFrame>
        <p:nvGraphicFramePr>
          <p:cNvPr id="5" name="Diyagram 4">
            <a:extLst>
              <a:ext uri="{FF2B5EF4-FFF2-40B4-BE49-F238E27FC236}">
                <a16:creationId xmlns:a16="http://schemas.microsoft.com/office/drawing/2014/main" id="{CA6F88F3-2CAF-4C30-AE69-FA370B918F87}"/>
              </a:ext>
            </a:extLst>
          </p:cNvPr>
          <p:cNvGraphicFramePr/>
          <p:nvPr>
            <p:extLst>
              <p:ext uri="{D42A27DB-BD31-4B8C-83A1-F6EECF244321}">
                <p14:modId xmlns:p14="http://schemas.microsoft.com/office/powerpoint/2010/main" val="17929911"/>
              </p:ext>
            </p:extLst>
          </p:nvPr>
        </p:nvGraphicFramePr>
        <p:xfrm>
          <a:off x="658700" y="1679803"/>
          <a:ext cx="11149446" cy="4935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8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B988C589-E250-49A1-AB85-96EB9D28A975}"/>
              </a:ext>
            </a:extLst>
          </p:cNvPr>
          <p:cNvSpPr txBox="1"/>
          <p:nvPr/>
        </p:nvSpPr>
        <p:spPr>
          <a:xfrm>
            <a:off x="2547285" y="755293"/>
            <a:ext cx="51711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2A3E6E"/>
                </a:solidFill>
                <a:effectLst/>
                <a:uLnTx/>
                <a:uFillTx/>
                <a:latin typeface="Myriad Pro" panose="020B0503030403020204" pitchFamily="34" charset="0"/>
                <a:ea typeface="+mn-ea"/>
                <a:cs typeface="+mn-cs"/>
              </a:rPr>
              <a:t>SKDM Uygulama Takvimi: Aşamalı Geçiş</a:t>
            </a:r>
          </a:p>
        </p:txBody>
      </p:sp>
      <p:sp>
        <p:nvSpPr>
          <p:cNvPr id="4" name="Ok: Sağ 3">
            <a:extLst>
              <a:ext uri="{FF2B5EF4-FFF2-40B4-BE49-F238E27FC236}">
                <a16:creationId xmlns:a16="http://schemas.microsoft.com/office/drawing/2014/main" id="{1134BDED-D49C-4CF5-AD88-0E578FF80D8B}"/>
              </a:ext>
            </a:extLst>
          </p:cNvPr>
          <p:cNvSpPr/>
          <p:nvPr/>
        </p:nvSpPr>
        <p:spPr>
          <a:xfrm>
            <a:off x="1021276" y="1460664"/>
            <a:ext cx="4845134" cy="1816926"/>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cap="all" dirty="0"/>
              <a:t>Geçiş Dönemi</a:t>
            </a:r>
          </a:p>
          <a:p>
            <a:pPr algn="ctr"/>
            <a:r>
              <a:rPr lang="tr-TR" sz="1600" b="1" dirty="0"/>
              <a:t>1 Ekim 2023-31 Aralık 2025</a:t>
            </a:r>
          </a:p>
          <a:p>
            <a:pPr algn="ctr"/>
            <a:r>
              <a:rPr lang="tr-TR" sz="1600" b="1" dirty="0"/>
              <a:t>Raporlama / Veri Toplama</a:t>
            </a:r>
          </a:p>
        </p:txBody>
      </p:sp>
      <p:sp>
        <p:nvSpPr>
          <p:cNvPr id="5" name="Ok: Sağ 4">
            <a:extLst>
              <a:ext uri="{FF2B5EF4-FFF2-40B4-BE49-F238E27FC236}">
                <a16:creationId xmlns:a16="http://schemas.microsoft.com/office/drawing/2014/main" id="{53231D8D-AE61-4643-B004-ED7A873F7FAF}"/>
              </a:ext>
            </a:extLst>
          </p:cNvPr>
          <p:cNvSpPr/>
          <p:nvPr/>
        </p:nvSpPr>
        <p:spPr>
          <a:xfrm>
            <a:off x="6054435" y="1294409"/>
            <a:ext cx="5048994" cy="21375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cap="all" dirty="0"/>
              <a:t>Ana Uygulama Dönemi</a:t>
            </a:r>
          </a:p>
          <a:p>
            <a:pPr algn="ctr"/>
            <a:r>
              <a:rPr lang="tr-TR" sz="1600" b="1" dirty="0"/>
              <a:t>1 Ocak 2026 itibariyle</a:t>
            </a:r>
          </a:p>
          <a:p>
            <a:pPr algn="ctr"/>
            <a:r>
              <a:rPr lang="tr-TR" sz="1600" b="1" dirty="0"/>
              <a:t>Mali Yükümlülük</a:t>
            </a:r>
          </a:p>
        </p:txBody>
      </p:sp>
      <p:sp>
        <p:nvSpPr>
          <p:cNvPr id="7" name="Ok: Sağ 6">
            <a:extLst>
              <a:ext uri="{FF2B5EF4-FFF2-40B4-BE49-F238E27FC236}">
                <a16:creationId xmlns:a16="http://schemas.microsoft.com/office/drawing/2014/main" id="{87FC0F5A-6390-43C5-A15E-00D7AFF26D5A}"/>
              </a:ext>
            </a:extLst>
          </p:cNvPr>
          <p:cNvSpPr/>
          <p:nvPr/>
        </p:nvSpPr>
        <p:spPr>
          <a:xfrm>
            <a:off x="1151905" y="3538851"/>
            <a:ext cx="1246909"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2023</a:t>
            </a:r>
          </a:p>
        </p:txBody>
      </p:sp>
      <p:sp>
        <p:nvSpPr>
          <p:cNvPr id="8" name="Ok: Sağ 7">
            <a:extLst>
              <a:ext uri="{FF2B5EF4-FFF2-40B4-BE49-F238E27FC236}">
                <a16:creationId xmlns:a16="http://schemas.microsoft.com/office/drawing/2014/main" id="{96B372B9-0B7F-4948-A9B7-53AF8489CA3B}"/>
              </a:ext>
            </a:extLst>
          </p:cNvPr>
          <p:cNvSpPr/>
          <p:nvPr/>
        </p:nvSpPr>
        <p:spPr>
          <a:xfrm>
            <a:off x="2778825" y="3562598"/>
            <a:ext cx="1140031"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2024</a:t>
            </a:r>
          </a:p>
        </p:txBody>
      </p:sp>
      <p:sp>
        <p:nvSpPr>
          <p:cNvPr id="9" name="Ok: Sağ 8">
            <a:extLst>
              <a:ext uri="{FF2B5EF4-FFF2-40B4-BE49-F238E27FC236}">
                <a16:creationId xmlns:a16="http://schemas.microsoft.com/office/drawing/2014/main" id="{DBDE8F16-B8A0-42B4-B008-E4226047DC7E}"/>
              </a:ext>
            </a:extLst>
          </p:cNvPr>
          <p:cNvSpPr/>
          <p:nvPr/>
        </p:nvSpPr>
        <p:spPr>
          <a:xfrm>
            <a:off x="4358244" y="3586347"/>
            <a:ext cx="1227790"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2025</a:t>
            </a:r>
          </a:p>
        </p:txBody>
      </p:sp>
      <p:sp>
        <p:nvSpPr>
          <p:cNvPr id="10" name="Ok: Sağ 9">
            <a:extLst>
              <a:ext uri="{FF2B5EF4-FFF2-40B4-BE49-F238E27FC236}">
                <a16:creationId xmlns:a16="http://schemas.microsoft.com/office/drawing/2014/main" id="{BC2F62D4-9915-4DEF-9F05-AFC055137E14}"/>
              </a:ext>
            </a:extLst>
          </p:cNvPr>
          <p:cNvSpPr/>
          <p:nvPr/>
        </p:nvSpPr>
        <p:spPr>
          <a:xfrm>
            <a:off x="6222669" y="3586352"/>
            <a:ext cx="1876302" cy="4846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2026</a:t>
            </a:r>
          </a:p>
        </p:txBody>
      </p:sp>
      <p:sp>
        <p:nvSpPr>
          <p:cNvPr id="11" name="Ok: Sağ 10">
            <a:extLst>
              <a:ext uri="{FF2B5EF4-FFF2-40B4-BE49-F238E27FC236}">
                <a16:creationId xmlns:a16="http://schemas.microsoft.com/office/drawing/2014/main" id="{F575D534-0B8F-4502-8241-316E1B07A402}"/>
              </a:ext>
            </a:extLst>
          </p:cNvPr>
          <p:cNvSpPr/>
          <p:nvPr/>
        </p:nvSpPr>
        <p:spPr>
          <a:xfrm>
            <a:off x="8182099" y="3598223"/>
            <a:ext cx="403762" cy="50838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k: Sağ 11">
            <a:extLst>
              <a:ext uri="{FF2B5EF4-FFF2-40B4-BE49-F238E27FC236}">
                <a16:creationId xmlns:a16="http://schemas.microsoft.com/office/drawing/2014/main" id="{F90E5793-F408-4371-BDBE-98DBE9DC80B0}"/>
              </a:ext>
            </a:extLst>
          </p:cNvPr>
          <p:cNvSpPr/>
          <p:nvPr/>
        </p:nvSpPr>
        <p:spPr>
          <a:xfrm>
            <a:off x="9191500" y="3584372"/>
            <a:ext cx="2078182" cy="4846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2034</a:t>
            </a:r>
          </a:p>
        </p:txBody>
      </p:sp>
      <p:sp>
        <p:nvSpPr>
          <p:cNvPr id="13" name="Ok: Sağ 12">
            <a:extLst>
              <a:ext uri="{FF2B5EF4-FFF2-40B4-BE49-F238E27FC236}">
                <a16:creationId xmlns:a16="http://schemas.microsoft.com/office/drawing/2014/main" id="{29E11970-C097-4C5F-9AFB-F16A70F9F0E5}"/>
              </a:ext>
            </a:extLst>
          </p:cNvPr>
          <p:cNvSpPr/>
          <p:nvPr/>
        </p:nvSpPr>
        <p:spPr>
          <a:xfrm>
            <a:off x="8688780" y="3594268"/>
            <a:ext cx="395843" cy="4846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Yuvarlatılmış Köşeler 13">
            <a:extLst>
              <a:ext uri="{FF2B5EF4-FFF2-40B4-BE49-F238E27FC236}">
                <a16:creationId xmlns:a16="http://schemas.microsoft.com/office/drawing/2014/main" id="{CE7CE1AA-96E9-4636-9550-D40F8B62EE6D}"/>
              </a:ext>
            </a:extLst>
          </p:cNvPr>
          <p:cNvSpPr/>
          <p:nvPr/>
        </p:nvSpPr>
        <p:spPr>
          <a:xfrm>
            <a:off x="806890" y="4247882"/>
            <a:ext cx="1960694" cy="14213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dirty="0">
                <a:solidFill>
                  <a:srgbClr val="1B2C57"/>
                </a:solidFill>
              </a:rPr>
              <a:t>Emisyon hesaplama ve raporlama usul ve esaslarını ortaya koyan uygulama mevzuatının yayımlanması: </a:t>
            </a:r>
            <a:r>
              <a:rPr lang="tr-TR" sz="1300" b="1" dirty="0">
                <a:solidFill>
                  <a:srgbClr val="1B2C57"/>
                </a:solidFill>
              </a:rPr>
              <a:t>17.08.2023</a:t>
            </a:r>
          </a:p>
        </p:txBody>
      </p:sp>
      <p:cxnSp>
        <p:nvCxnSpPr>
          <p:cNvPr id="16" name="Düz Ok Bağlayıcısı 15">
            <a:extLst>
              <a:ext uri="{FF2B5EF4-FFF2-40B4-BE49-F238E27FC236}">
                <a16:creationId xmlns:a16="http://schemas.microsoft.com/office/drawing/2014/main" id="{51F5400F-6E19-4897-9E2D-CE301E073D5C}"/>
              </a:ext>
            </a:extLst>
          </p:cNvPr>
          <p:cNvCxnSpPr>
            <a:cxnSpLocks/>
          </p:cNvCxnSpPr>
          <p:nvPr/>
        </p:nvCxnSpPr>
        <p:spPr>
          <a:xfrm>
            <a:off x="1757549" y="3871357"/>
            <a:ext cx="0" cy="347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Dikdörtgen: Yuvarlatılmış Köşeler 16">
            <a:extLst>
              <a:ext uri="{FF2B5EF4-FFF2-40B4-BE49-F238E27FC236}">
                <a16:creationId xmlns:a16="http://schemas.microsoft.com/office/drawing/2014/main" id="{C51D1E4B-46DF-41BA-89DE-6B06803F6E76}"/>
              </a:ext>
            </a:extLst>
          </p:cNvPr>
          <p:cNvSpPr/>
          <p:nvPr/>
        </p:nvSpPr>
        <p:spPr>
          <a:xfrm>
            <a:off x="3515097" y="4358243"/>
            <a:ext cx="2897579" cy="18743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300" u="sng" dirty="0">
                <a:solidFill>
                  <a:srgbClr val="1B2C57"/>
                </a:solidFill>
              </a:rPr>
              <a:t>İlk Gözden Geçirme: </a:t>
            </a:r>
          </a:p>
          <a:p>
            <a:pPr marL="82550" indent="-82550">
              <a:buFont typeface="Arial" panose="020B0604020202020204" pitchFamily="34" charset="0"/>
              <a:buChar char="•"/>
            </a:pPr>
            <a:r>
              <a:rPr lang="tr-TR" sz="1300" dirty="0">
                <a:solidFill>
                  <a:srgbClr val="1B2C57"/>
                </a:solidFill>
              </a:rPr>
              <a:t>Kapsamın diğer ETS sektörlerine genişletilmesi</a:t>
            </a:r>
          </a:p>
          <a:p>
            <a:pPr marL="82550" indent="-82550">
              <a:buFont typeface="Arial" panose="020B0604020202020204" pitchFamily="34" charset="0"/>
              <a:buChar char="•"/>
            </a:pPr>
            <a:r>
              <a:rPr lang="tr-TR" sz="1300" dirty="0">
                <a:solidFill>
                  <a:srgbClr val="1B2C57"/>
                </a:solidFill>
              </a:rPr>
              <a:t>Dolaylı emisyonlar (elektrik)</a:t>
            </a:r>
          </a:p>
          <a:p>
            <a:pPr marL="82550" indent="-82550">
              <a:buFont typeface="Arial" panose="020B0604020202020204" pitchFamily="34" charset="0"/>
              <a:buChar char="•"/>
            </a:pPr>
            <a:r>
              <a:rPr lang="tr-TR" sz="1300" dirty="0" err="1">
                <a:solidFill>
                  <a:srgbClr val="1B2C57"/>
                </a:solidFill>
              </a:rPr>
              <a:t>EAGÜ’lere</a:t>
            </a:r>
            <a:r>
              <a:rPr lang="tr-TR" sz="1300" dirty="0">
                <a:solidFill>
                  <a:srgbClr val="1B2C57"/>
                </a:solidFill>
              </a:rPr>
              <a:t> etki</a:t>
            </a:r>
          </a:p>
          <a:p>
            <a:pPr marL="82550" indent="-82550">
              <a:buFont typeface="Arial" panose="020B0604020202020204" pitchFamily="34" charset="0"/>
              <a:buChar char="•"/>
            </a:pPr>
            <a:r>
              <a:rPr lang="tr-TR" sz="1300" dirty="0">
                <a:solidFill>
                  <a:srgbClr val="1B2C57"/>
                </a:solidFill>
              </a:rPr>
              <a:t>Uluslararası iklim müzakerelerindeki gelişmeler</a:t>
            </a:r>
          </a:p>
          <a:p>
            <a:r>
              <a:rPr lang="tr-TR" sz="1300" i="1" dirty="0">
                <a:solidFill>
                  <a:srgbClr val="FF0000"/>
                </a:solidFill>
              </a:rPr>
              <a:t>* 2028 itibariyle iki yılda bir gözden geçirme</a:t>
            </a:r>
          </a:p>
        </p:txBody>
      </p:sp>
      <p:cxnSp>
        <p:nvCxnSpPr>
          <p:cNvPr id="18" name="Düz Ok Bağlayıcısı 17">
            <a:extLst>
              <a:ext uri="{FF2B5EF4-FFF2-40B4-BE49-F238E27FC236}">
                <a16:creationId xmlns:a16="http://schemas.microsoft.com/office/drawing/2014/main" id="{A998D397-7BE3-42D9-A511-BEB3A2F345CA}"/>
              </a:ext>
            </a:extLst>
          </p:cNvPr>
          <p:cNvCxnSpPr>
            <a:cxnSpLocks/>
          </p:cNvCxnSpPr>
          <p:nvPr/>
        </p:nvCxnSpPr>
        <p:spPr>
          <a:xfrm>
            <a:off x="4902530" y="3930732"/>
            <a:ext cx="0" cy="415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Dikdörtgen: Yuvarlatılmış Köşeler 21">
            <a:extLst>
              <a:ext uri="{FF2B5EF4-FFF2-40B4-BE49-F238E27FC236}">
                <a16:creationId xmlns:a16="http://schemas.microsoft.com/office/drawing/2014/main" id="{AC36B522-5190-4286-B99E-9FE2B357E7A2}"/>
              </a:ext>
            </a:extLst>
          </p:cNvPr>
          <p:cNvSpPr/>
          <p:nvPr/>
        </p:nvSpPr>
        <p:spPr>
          <a:xfrm>
            <a:off x="6838207" y="4391891"/>
            <a:ext cx="4122718" cy="1510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indent="-82550">
              <a:buFont typeface="Arial" panose="020B0604020202020204" pitchFamily="34" charset="0"/>
              <a:buChar char="•"/>
            </a:pPr>
            <a:r>
              <a:rPr lang="tr-TR" sz="1300" dirty="0">
                <a:solidFill>
                  <a:srgbClr val="1B2C57"/>
                </a:solidFill>
              </a:rPr>
              <a:t>2026-2034: SKDM Mali Yükümlülüğü aşamalı olarak devreye girerken AB </a:t>
            </a:r>
            <a:r>
              <a:rPr lang="tr-TR" sz="1300" dirty="0" err="1">
                <a:solidFill>
                  <a:srgbClr val="1B2C57"/>
                </a:solidFill>
              </a:rPr>
              <a:t>ETS’deki</a:t>
            </a:r>
            <a:r>
              <a:rPr lang="tr-TR" sz="1300" dirty="0">
                <a:solidFill>
                  <a:srgbClr val="1B2C57"/>
                </a:solidFill>
              </a:rPr>
              <a:t> ücretsiz </a:t>
            </a:r>
            <a:r>
              <a:rPr lang="tr-TR" sz="1300" dirty="0" err="1">
                <a:solidFill>
                  <a:srgbClr val="1B2C57"/>
                </a:solidFill>
              </a:rPr>
              <a:t>tahsisatların</a:t>
            </a:r>
            <a:r>
              <a:rPr lang="tr-TR" sz="1300" dirty="0">
                <a:solidFill>
                  <a:srgbClr val="1B2C57"/>
                </a:solidFill>
              </a:rPr>
              <a:t> sonlandırılması</a:t>
            </a:r>
          </a:p>
          <a:p>
            <a:pPr marL="82550" indent="-82550">
              <a:buFont typeface="Arial" panose="020B0604020202020204" pitchFamily="34" charset="0"/>
              <a:buChar char="•"/>
            </a:pPr>
            <a:endParaRPr lang="tr-TR" sz="1300" dirty="0">
              <a:solidFill>
                <a:srgbClr val="1B2C57"/>
              </a:solidFill>
            </a:endParaRPr>
          </a:p>
          <a:p>
            <a:pPr marL="82550" indent="-82550">
              <a:buFont typeface="Arial" panose="020B0604020202020204" pitchFamily="34" charset="0"/>
              <a:buChar char="•"/>
            </a:pPr>
            <a:r>
              <a:rPr lang="tr-TR" sz="1300" dirty="0">
                <a:solidFill>
                  <a:srgbClr val="1B2C57"/>
                </a:solidFill>
              </a:rPr>
              <a:t>2034 itibariyle eşyanın karbon içeriği üzerinden tam maliyetin oluşması </a:t>
            </a:r>
          </a:p>
        </p:txBody>
      </p:sp>
      <p:cxnSp>
        <p:nvCxnSpPr>
          <p:cNvPr id="25" name="Düz Ok Bağlayıcısı 24">
            <a:extLst>
              <a:ext uri="{FF2B5EF4-FFF2-40B4-BE49-F238E27FC236}">
                <a16:creationId xmlns:a16="http://schemas.microsoft.com/office/drawing/2014/main" id="{09D3DC49-D0E9-4DFF-9CA0-8D2B87B0FF40}"/>
              </a:ext>
            </a:extLst>
          </p:cNvPr>
          <p:cNvCxnSpPr>
            <a:cxnSpLocks/>
          </p:cNvCxnSpPr>
          <p:nvPr/>
        </p:nvCxnSpPr>
        <p:spPr>
          <a:xfrm>
            <a:off x="7327075" y="3990109"/>
            <a:ext cx="0" cy="403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Düz Ok Bağlayıcısı 26">
            <a:extLst>
              <a:ext uri="{FF2B5EF4-FFF2-40B4-BE49-F238E27FC236}">
                <a16:creationId xmlns:a16="http://schemas.microsoft.com/office/drawing/2014/main" id="{67D56095-7302-4BBB-9926-3DAA696FA878}"/>
              </a:ext>
            </a:extLst>
          </p:cNvPr>
          <p:cNvCxnSpPr>
            <a:cxnSpLocks/>
          </p:cNvCxnSpPr>
          <p:nvPr/>
        </p:nvCxnSpPr>
        <p:spPr>
          <a:xfrm>
            <a:off x="9927772" y="3966359"/>
            <a:ext cx="0" cy="427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2C36431-95BC-4E06-B1E4-1969BD6BE045}"/>
              </a:ext>
            </a:extLst>
          </p:cNvPr>
          <p:cNvSpPr/>
          <p:nvPr/>
        </p:nvSpPr>
        <p:spPr>
          <a:xfrm>
            <a:off x="799762" y="5876544"/>
            <a:ext cx="1992206" cy="7142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rgbClr val="002060"/>
                </a:solidFill>
              </a:rPr>
              <a:t>AB Dışındaki Üreticiler için Uygulama Rehberi</a:t>
            </a:r>
          </a:p>
        </p:txBody>
      </p:sp>
      <p:cxnSp>
        <p:nvCxnSpPr>
          <p:cNvPr id="21" name="Düz Ok Bağlayıcısı 20">
            <a:extLst>
              <a:ext uri="{FF2B5EF4-FFF2-40B4-BE49-F238E27FC236}">
                <a16:creationId xmlns:a16="http://schemas.microsoft.com/office/drawing/2014/main" id="{565740DB-B23B-49FB-BCF0-E399A2B9708A}"/>
              </a:ext>
            </a:extLst>
          </p:cNvPr>
          <p:cNvCxnSpPr>
            <a:cxnSpLocks/>
            <a:stCxn id="14" idx="2"/>
            <a:endCxn id="6" idx="0"/>
          </p:cNvCxnSpPr>
          <p:nvPr/>
        </p:nvCxnSpPr>
        <p:spPr>
          <a:xfrm>
            <a:off x="1787237" y="5669279"/>
            <a:ext cx="8628" cy="207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Bağlayıcı: Dirsek 27">
            <a:extLst>
              <a:ext uri="{FF2B5EF4-FFF2-40B4-BE49-F238E27FC236}">
                <a16:creationId xmlns:a16="http://schemas.microsoft.com/office/drawing/2014/main" id="{1ECF5F8C-44A8-4F61-80F3-7FFDEE3332BB}"/>
              </a:ext>
            </a:extLst>
          </p:cNvPr>
          <p:cNvCxnSpPr>
            <a:cxnSpLocks/>
            <a:stCxn id="6" idx="4"/>
          </p:cNvCxnSpPr>
          <p:nvPr/>
        </p:nvCxnSpPr>
        <p:spPr>
          <a:xfrm rot="16200000" flipH="1">
            <a:off x="2163367" y="6223304"/>
            <a:ext cx="163562" cy="898566"/>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 name="Metin kutusu 1">
            <a:extLst>
              <a:ext uri="{FF2B5EF4-FFF2-40B4-BE49-F238E27FC236}">
                <a16:creationId xmlns:a16="http://schemas.microsoft.com/office/drawing/2014/main" id="{C8160765-D27A-4012-B464-D5EB17DBCF92}"/>
              </a:ext>
            </a:extLst>
          </p:cNvPr>
          <p:cNvSpPr txBox="1"/>
          <p:nvPr/>
        </p:nvSpPr>
        <p:spPr>
          <a:xfrm>
            <a:off x="2702560" y="6581001"/>
            <a:ext cx="8707120" cy="276999"/>
          </a:xfrm>
          <a:prstGeom prst="rect">
            <a:avLst/>
          </a:prstGeom>
          <a:noFill/>
        </p:spPr>
        <p:txBody>
          <a:bodyPr wrap="square" rtlCol="0">
            <a:spAutoFit/>
          </a:bodyPr>
          <a:lstStyle/>
          <a:p>
            <a:r>
              <a:rPr lang="tr-TR" sz="1200" dirty="0">
                <a:hlinkClick r:id="rId3"/>
              </a:rPr>
              <a:t>https://taxation-customs.ec.europa.eu/carbon-border-adjustment-mechanism_en</a:t>
            </a:r>
            <a:r>
              <a:rPr lang="tr-TR" sz="1200" dirty="0"/>
              <a:t> </a:t>
            </a:r>
          </a:p>
        </p:txBody>
      </p:sp>
    </p:spTree>
    <p:extLst>
      <p:ext uri="{BB962C8B-B14F-4D97-AF65-F5344CB8AC3E}">
        <p14:creationId xmlns:p14="http://schemas.microsoft.com/office/powerpoint/2010/main" val="206196007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4086</Words>
  <Application>Microsoft Office PowerPoint</Application>
  <PresentationFormat>Geniş ekran</PresentationFormat>
  <Paragraphs>459</Paragraphs>
  <Slides>30</Slides>
  <Notes>21</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30</vt:i4>
      </vt:variant>
    </vt:vector>
  </HeadingPairs>
  <TitlesOfParts>
    <vt:vector size="40" baseType="lpstr">
      <vt:lpstr>Arial</vt:lpstr>
      <vt:lpstr>Calibri</vt:lpstr>
      <vt:lpstr>Calibri Light</vt:lpstr>
      <vt:lpstr>Myriad Pro</vt:lpstr>
      <vt:lpstr>Roboto</vt:lpstr>
      <vt:lpstr>Sitka Display</vt:lpstr>
      <vt:lpstr>Sitka Heading</vt:lpstr>
      <vt:lpstr>Wingdings</vt:lpstr>
      <vt:lpstr>Office Teması</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Demet Işıl Karakurt</dc:creator>
  <cp:lastModifiedBy>Demet Işıl Karakurt</cp:lastModifiedBy>
  <cp:revision>52</cp:revision>
  <dcterms:created xsi:type="dcterms:W3CDTF">2023-10-19T15:48:43Z</dcterms:created>
  <dcterms:modified xsi:type="dcterms:W3CDTF">2023-10-27T07:20:31Z</dcterms:modified>
</cp:coreProperties>
</file>